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1"/>
  </p:handoutMasterIdLst>
  <p:sldIdLst>
    <p:sldId id="2312" r:id="rId3"/>
    <p:sldId id="2313" r:id="rId5"/>
    <p:sldId id="2314" r:id="rId6"/>
    <p:sldId id="2315" r:id="rId7"/>
    <p:sldId id="2316" r:id="rId8"/>
    <p:sldId id="2317" r:id="rId9"/>
    <p:sldId id="2318" r:id="rId10"/>
    <p:sldId id="2319" r:id="rId11"/>
    <p:sldId id="2320" r:id="rId12"/>
    <p:sldId id="2321" r:id="rId13"/>
    <p:sldId id="2322" r:id="rId14"/>
    <p:sldId id="2323" r:id="rId15"/>
    <p:sldId id="2324" r:id="rId16"/>
    <p:sldId id="2325" r:id="rId17"/>
    <p:sldId id="2326" r:id="rId18"/>
    <p:sldId id="2327" r:id="rId19"/>
    <p:sldId id="2328" r:id="rId20"/>
    <p:sldId id="2329" r:id="rId21"/>
    <p:sldId id="2330" r:id="rId22"/>
    <p:sldId id="2331" r:id="rId23"/>
    <p:sldId id="2332" r:id="rId24"/>
    <p:sldId id="2408" r:id="rId25"/>
    <p:sldId id="2178" r:id="rId26"/>
    <p:sldId id="2230" r:id="rId27"/>
    <p:sldId id="2231" r:id="rId28"/>
    <p:sldId id="2232" r:id="rId29"/>
    <p:sldId id="2233" r:id="rId30"/>
    <p:sldId id="2234" r:id="rId31"/>
    <p:sldId id="2235" r:id="rId32"/>
    <p:sldId id="2238" r:id="rId33"/>
    <p:sldId id="2236" r:id="rId34"/>
    <p:sldId id="2239" r:id="rId35"/>
    <p:sldId id="2240" r:id="rId36"/>
    <p:sldId id="2242" r:id="rId37"/>
    <p:sldId id="2243" r:id="rId38"/>
    <p:sldId id="2244" r:id="rId39"/>
    <p:sldId id="2245" r:id="rId40"/>
    <p:sldId id="2247" r:id="rId41"/>
    <p:sldId id="2248" r:id="rId42"/>
    <p:sldId id="2249" r:id="rId43"/>
    <p:sldId id="2226" r:id="rId44"/>
    <p:sldId id="2225" r:id="rId45"/>
    <p:sldId id="2250" r:id="rId46"/>
    <p:sldId id="2229" r:id="rId47"/>
    <p:sldId id="2251" r:id="rId48"/>
    <p:sldId id="2252" r:id="rId49"/>
    <p:sldId id="2253" r:id="rId50"/>
    <p:sldId id="2266" r:id="rId51"/>
    <p:sldId id="2267" r:id="rId52"/>
    <p:sldId id="2275" r:id="rId53"/>
    <p:sldId id="2276" r:id="rId54"/>
    <p:sldId id="2277" r:id="rId55"/>
    <p:sldId id="2278" r:id="rId56"/>
    <p:sldId id="2279" r:id="rId57"/>
    <p:sldId id="2280" r:id="rId58"/>
    <p:sldId id="2281" r:id="rId59"/>
    <p:sldId id="2282" r:id="rId60"/>
    <p:sldId id="2283" r:id="rId61"/>
    <p:sldId id="2284" r:id="rId62"/>
    <p:sldId id="2285" r:id="rId63"/>
    <p:sldId id="2210" r:id="rId64"/>
    <p:sldId id="2286" r:id="rId65"/>
    <p:sldId id="2212" r:id="rId66"/>
    <p:sldId id="2287" r:id="rId67"/>
    <p:sldId id="2288" r:id="rId68"/>
    <p:sldId id="2289" r:id="rId69"/>
    <p:sldId id="2290" r:id="rId70"/>
    <p:sldId id="2216" r:id="rId71"/>
    <p:sldId id="2217" r:id="rId72"/>
    <p:sldId id="2218" r:id="rId73"/>
    <p:sldId id="2219" r:id="rId74"/>
    <p:sldId id="2220" r:id="rId75"/>
    <p:sldId id="2291" r:id="rId76"/>
    <p:sldId id="2222" r:id="rId77"/>
    <p:sldId id="2223" r:id="rId78"/>
    <p:sldId id="2292" r:id="rId79"/>
    <p:sldId id="2158" r:id="rId80"/>
  </p:sldIdLst>
  <p:sldSz cx="12192000" cy="6858000"/>
  <p:notesSz cx="6858000" cy="91440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54C3F4"/>
    <a:srgbClr val="2CA738"/>
    <a:srgbClr val="984378"/>
    <a:srgbClr val="FFFFFF"/>
    <a:srgbClr val="22304B"/>
    <a:srgbClr val="C77FAC"/>
    <a:srgbClr val="0062AC"/>
    <a:srgbClr val="ED6C00"/>
    <a:srgbClr val="E2287E"/>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7" autoAdjust="0"/>
    <p:restoredTop sz="94797" autoAdjust="0"/>
  </p:normalViewPr>
  <p:slideViewPr>
    <p:cSldViewPr snapToGrid="0">
      <p:cViewPr varScale="1">
        <p:scale>
          <a:sx n="154" d="100"/>
          <a:sy n="154" d="100"/>
        </p:scale>
        <p:origin x="2646" y="72"/>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148.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400" b="0" i="0" u="none" strike="noStrike" kern="1200" spc="0" baseline="0">
                <a:solidFill>
                  <a:schemeClr val="tx1">
                    <a:lumMod val="65000"/>
                    <a:lumOff val="35000"/>
                  </a:schemeClr>
                </a:solidFill>
                <a:latin typeface="+mn-lt"/>
                <a:ea typeface="+mn-ea"/>
                <a:cs typeface="+mn-cs"/>
              </a:defRPr>
            </a:pPr>
            <a:r>
              <a:rPr lang="en-US"/>
              <a:t>Score</a:t>
            </a:r>
            <a:endParaRPr lang="en-US"/>
          </a:p>
        </c:rich>
      </c:tx>
      <c:layout/>
      <c:overlay val="0"/>
      <c:spPr>
        <a:noFill/>
        <a:ln>
          <a:noFill/>
        </a:ln>
        <a:effectLst/>
      </c:spPr>
    </c:title>
    <c:autoTitleDeleted val="0"/>
    <c:plotArea>
      <c:layout>
        <c:manualLayout>
          <c:layoutTarget val="inner"/>
          <c:xMode val="edge"/>
          <c:yMode val="edge"/>
          <c:x val="0.15636636197594"/>
          <c:y val="0.240394789109687"/>
          <c:w val="0.812539654447559"/>
          <c:h val="0.507213151488608"/>
        </c:manualLayout>
      </c:layout>
      <c:barChart>
        <c:barDir val="col"/>
        <c:grouping val="clustered"/>
        <c:varyColors val="0"/>
        <c:ser>
          <c:idx val="0"/>
          <c:order val="0"/>
          <c:tx>
            <c:strRef>
              <c:f>Sheet1!$B$1</c:f>
              <c:strCache>
                <c:ptCount val="1"/>
                <c:pt idx="0">
                  <c:v>Score</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0</c:v>
                </c:pt>
                <c:pt idx="1">
                  <c:v>0</c:v>
                </c:pt>
                <c:pt idx="2">
                  <c:v>0</c:v>
                </c:pt>
                <c:pt idx="3">
                  <c:v>0</c:v>
                </c:pt>
                <c:pt idx="4">
                  <c:v>0.15</c:v>
                </c:pt>
                <c:pt idx="5">
                  <c:v>0</c:v>
                </c:pt>
                <c:pt idx="6">
                  <c:v>0</c:v>
                </c:pt>
                <c:pt idx="7">
                  <c:v>0.05</c:v>
                </c:pt>
                <c:pt idx="8">
                  <c:v>0</c:v>
                </c:pt>
                <c:pt idx="9">
                  <c:v>1</c:v>
                </c:pt>
              </c:numCache>
            </c:numRef>
          </c:val>
        </c:ser>
        <c:dLbls>
          <c:showLegendKey val="0"/>
          <c:showVal val="0"/>
          <c:showCatName val="0"/>
          <c:showSerName val="0"/>
          <c:showPercent val="0"/>
          <c:showBubbleSize val="0"/>
        </c:dLbls>
        <c:gapWidth val="219"/>
        <c:overlap val="-27"/>
        <c:axId val="200487296"/>
        <c:axId val="200488832"/>
      </c:barChart>
      <c:catAx>
        <c:axId val="200487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p>
        </c:txPr>
        <c:crossAx val="200488832"/>
        <c:crosses val="autoZero"/>
        <c:auto val="1"/>
        <c:lblAlgn val="ctr"/>
        <c:lblOffset val="100"/>
        <c:noMultiLvlLbl val="0"/>
      </c:catAx>
      <c:valAx>
        <c:axId val="200488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p>
        </c:txPr>
        <c:crossAx val="2004872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20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mn-lt"/>
                <a:ea typeface="+mn-ea"/>
                <a:cs typeface="+mn-cs"/>
              </a:defRPr>
            </a:pPr>
            <a:r>
              <a:rPr lang="en-US"/>
              <a:t>Score</a:t>
            </a:r>
            <a:endParaRPr lang="en-US"/>
          </a:p>
        </c:rich>
      </c:tx>
      <c:layout/>
      <c:overlay val="0"/>
      <c:spPr>
        <a:noFill/>
        <a:ln>
          <a:noFill/>
        </a:ln>
        <a:effectLst/>
      </c:spPr>
    </c:title>
    <c:autoTitleDeleted val="0"/>
    <c:plotArea>
      <c:layout>
        <c:manualLayout>
          <c:layoutTarget val="inner"/>
          <c:xMode val="edge"/>
          <c:yMode val="edge"/>
          <c:x val="0.15636636197594"/>
          <c:y val="0.169424371984898"/>
          <c:w val="0.812539654447559"/>
          <c:h val="0.578183866890467"/>
        </c:manualLayout>
      </c:layout>
      <c:barChart>
        <c:barDir val="col"/>
        <c:grouping val="clustered"/>
        <c:varyColors val="0"/>
        <c:ser>
          <c:idx val="0"/>
          <c:order val="0"/>
          <c:tx>
            <c:strRef>
              <c:f>Sheet1!$B$1</c:f>
              <c:strCache>
                <c:ptCount val="1"/>
                <c:pt idx="0">
                  <c:v>Score</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0.05</c:v>
                </c:pt>
                <c:pt idx="1">
                  <c:v>0.09</c:v>
                </c:pt>
                <c:pt idx="2">
                  <c:v>0.12</c:v>
                </c:pt>
                <c:pt idx="3">
                  <c:v>0.03</c:v>
                </c:pt>
                <c:pt idx="4">
                  <c:v>0.03</c:v>
                </c:pt>
                <c:pt idx="5">
                  <c:v>0.05</c:v>
                </c:pt>
                <c:pt idx="6">
                  <c:v>0.07</c:v>
                </c:pt>
                <c:pt idx="7">
                  <c:v>0.09</c:v>
                </c:pt>
                <c:pt idx="8">
                  <c:v>0.05</c:v>
                </c:pt>
                <c:pt idx="9">
                  <c:v>0.08</c:v>
                </c:pt>
              </c:numCache>
            </c:numRef>
          </c:val>
        </c:ser>
        <c:dLbls>
          <c:showLegendKey val="0"/>
          <c:showVal val="0"/>
          <c:showCatName val="0"/>
          <c:showSerName val="0"/>
          <c:showPercent val="0"/>
          <c:showBubbleSize val="0"/>
        </c:dLbls>
        <c:gapWidth val="219"/>
        <c:overlap val="-27"/>
        <c:axId val="201165056"/>
        <c:axId val="201170944"/>
      </c:barChart>
      <c:catAx>
        <c:axId val="20116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201170944"/>
        <c:crosses val="autoZero"/>
        <c:auto val="1"/>
        <c:lblAlgn val="ctr"/>
        <c:lblOffset val="100"/>
        <c:noMultiLvlLbl val="0"/>
      </c:catAx>
      <c:valAx>
        <c:axId val="2011709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201165056"/>
        <c:crosses val="autoZero"/>
        <c:crossBetween val="between"/>
      </c:valAx>
      <c:spPr>
        <a:noFill/>
        <a:ln>
          <a:noFill/>
        </a:ln>
        <a:effectLst/>
      </c:spPr>
    </c:plotArea>
    <c:legend>
      <c:legendPos val="b"/>
      <c:layout>
        <c:manualLayout>
          <c:xMode val="edge"/>
          <c:yMode val="edge"/>
          <c:x val="0.375478750403765"/>
          <c:y val="0.855065979702645"/>
          <c:w val="0.331644950760477"/>
          <c:h val="0.132030497494442"/>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4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mn-lt"/>
                <a:ea typeface="+mn-ea"/>
                <a:cs typeface="+mn-cs"/>
              </a:defRPr>
            </a:pPr>
            <a:r>
              <a:rPr lang="en-US"/>
              <a:t>Goal</a:t>
            </a:r>
            <a:endParaRPr lang="en-US"/>
          </a:p>
        </c:rich>
      </c:tx>
      <c:layout/>
      <c:overlay val="0"/>
      <c:spPr>
        <a:noFill/>
        <a:ln>
          <a:noFill/>
        </a:ln>
        <a:effectLst/>
      </c:spPr>
    </c:title>
    <c:autoTitleDeleted val="0"/>
    <c:plotArea>
      <c:layout>
        <c:manualLayout>
          <c:layoutTarget val="inner"/>
          <c:xMode val="edge"/>
          <c:yMode val="edge"/>
          <c:x val="0.15636636197594"/>
          <c:y val="0.169424371984898"/>
          <c:w val="0.812539654447559"/>
          <c:h val="0.578183866890467"/>
        </c:manualLayout>
      </c:layout>
      <c:barChart>
        <c:barDir val="col"/>
        <c:grouping val="clustered"/>
        <c:varyColors val="0"/>
        <c:ser>
          <c:idx val="0"/>
          <c:order val="0"/>
          <c:tx>
            <c:strRef>
              <c:f>Sheet1!$B$1</c:f>
              <c:strCache>
                <c:ptCount val="1"/>
                <c:pt idx="0">
                  <c:v>Goal</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0</c:v>
                </c:pt>
                <c:pt idx="1">
                  <c:v>0</c:v>
                </c:pt>
                <c:pt idx="2">
                  <c:v>0</c:v>
                </c:pt>
                <c:pt idx="3">
                  <c:v>1</c:v>
                </c:pt>
                <c:pt idx="4">
                  <c:v>0</c:v>
                </c:pt>
                <c:pt idx="5">
                  <c:v>0</c:v>
                </c:pt>
                <c:pt idx="6">
                  <c:v>0</c:v>
                </c:pt>
                <c:pt idx="7">
                  <c:v>0</c:v>
                </c:pt>
                <c:pt idx="8">
                  <c:v>0</c:v>
                </c:pt>
                <c:pt idx="9">
                  <c:v>0</c:v>
                </c:pt>
              </c:numCache>
            </c:numRef>
          </c:val>
        </c:ser>
        <c:dLbls>
          <c:showLegendKey val="0"/>
          <c:showVal val="0"/>
          <c:showCatName val="0"/>
          <c:showSerName val="0"/>
          <c:showPercent val="0"/>
          <c:showBubbleSize val="0"/>
        </c:dLbls>
        <c:gapWidth val="219"/>
        <c:overlap val="-27"/>
        <c:axId val="201712000"/>
        <c:axId val="201713536"/>
      </c:barChart>
      <c:catAx>
        <c:axId val="20171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201713536"/>
        <c:crosses val="autoZero"/>
        <c:auto val="1"/>
        <c:lblAlgn val="ctr"/>
        <c:lblOffset val="100"/>
        <c:noMultiLvlLbl val="0"/>
      </c:catAx>
      <c:valAx>
        <c:axId val="20171353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201712000"/>
        <c:crosses val="autoZero"/>
        <c:crossBetween val="between"/>
      </c:valAx>
      <c:spPr>
        <a:noFill/>
        <a:ln>
          <a:noFill/>
        </a:ln>
        <a:effectLst/>
      </c:spPr>
    </c:plotArea>
    <c:legend>
      <c:legendPos val="b"/>
      <c:layout>
        <c:manualLayout>
          <c:xMode val="edge"/>
          <c:yMode val="edge"/>
          <c:x val="0.344756534146272"/>
          <c:y val="0.852129854438099"/>
          <c:w val="0.287410221781896"/>
          <c:h val="0.147870072707913"/>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4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r>
              <a:rPr lang="en-US"/>
              <a:t>Score</a:t>
            </a:r>
            <a:endParaRPr lang="en-US"/>
          </a:p>
        </c:rich>
      </c:tx>
      <c:layout/>
      <c:overlay val="0"/>
      <c:spPr>
        <a:noFill/>
        <a:ln>
          <a:noFill/>
        </a:ln>
        <a:effectLst/>
      </c:spPr>
    </c:title>
    <c:autoTitleDeleted val="0"/>
    <c:plotArea>
      <c:layout>
        <c:manualLayout>
          <c:layoutTarget val="inner"/>
          <c:xMode val="edge"/>
          <c:yMode val="edge"/>
          <c:x val="0.15636636197594"/>
          <c:y val="0.240394789109687"/>
          <c:w val="0.812539654447559"/>
          <c:h val="0.507213151488608"/>
        </c:manualLayout>
      </c:layout>
      <c:barChart>
        <c:barDir val="col"/>
        <c:grouping val="clustered"/>
        <c:varyColors val="0"/>
        <c:ser>
          <c:idx val="0"/>
          <c:order val="0"/>
          <c:tx>
            <c:strRef>
              <c:f>Sheet1!$B$1</c:f>
              <c:strCache>
                <c:ptCount val="1"/>
                <c:pt idx="0">
                  <c:v>Score</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1">
                  <c:v>0</c:v>
                </c:pt>
                <c:pt idx="2">
                  <c:v>0.08</c:v>
                </c:pt>
                <c:pt idx="3">
                  <c:v>0.98</c:v>
                </c:pt>
                <c:pt idx="4">
                  <c:v>0</c:v>
                </c:pt>
                <c:pt idx="6">
                  <c:v>0</c:v>
                </c:pt>
                <c:pt idx="7">
                  <c:v>0</c:v>
                </c:pt>
                <c:pt idx="8">
                  <c:v>0.05</c:v>
                </c:pt>
                <c:pt idx="9">
                  <c:v>0</c:v>
                </c:pt>
              </c:numCache>
            </c:numRef>
          </c:val>
        </c:ser>
        <c:dLbls>
          <c:showLegendKey val="0"/>
          <c:showVal val="0"/>
          <c:showCatName val="0"/>
          <c:showSerName val="0"/>
          <c:showPercent val="0"/>
          <c:showBubbleSize val="0"/>
        </c:dLbls>
        <c:gapWidth val="219"/>
        <c:overlap val="-27"/>
        <c:axId val="203686272"/>
        <c:axId val="203687808"/>
      </c:barChart>
      <c:catAx>
        <c:axId val="20368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3687808"/>
        <c:crosses val="autoZero"/>
        <c:auto val="1"/>
        <c:lblAlgn val="ctr"/>
        <c:lblOffset val="100"/>
        <c:noMultiLvlLbl val="0"/>
      </c:catAx>
      <c:valAx>
        <c:axId val="20368780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3686272"/>
        <c:crosses val="autoZero"/>
        <c:crossBetween val="between"/>
      </c:valAx>
      <c:spPr>
        <a:noFill/>
        <a:ln>
          <a:noFill/>
        </a:ln>
        <a:effectLst/>
      </c:spPr>
    </c:plotArea>
    <c:legend>
      <c:legendPos val="b"/>
      <c:layout>
        <c:manualLayout>
          <c:xMode val="edge"/>
          <c:yMode val="edge"/>
          <c:x val="0.415108978352552"/>
          <c:y val="0.862465733984151"/>
          <c:w val="0.270626018823609"/>
          <c:h val="0.137534266015849"/>
        </c:manualLayout>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6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15636636197594"/>
          <c:y val="0.169424371984898"/>
          <c:w val="0.812539654447559"/>
          <c:h val="0.578183866890467"/>
        </c:manualLayout>
      </c:layout>
      <c:barChart>
        <c:barDir val="col"/>
        <c:grouping val="clustered"/>
        <c:varyColors val="0"/>
        <c:ser>
          <c:idx val="0"/>
          <c:order val="0"/>
          <c:tx>
            <c:strRef>
              <c:f>Sheet1!$B$1</c:f>
              <c:strCache>
                <c:ptCount val="1"/>
                <c:pt idx="0">
                  <c:v>Score</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0</c:v>
                </c:pt>
                <c:pt idx="1">
                  <c:v>0.05</c:v>
                </c:pt>
                <c:pt idx="2">
                  <c:v>0</c:v>
                </c:pt>
                <c:pt idx="3">
                  <c:v>0</c:v>
                </c:pt>
                <c:pt idx="4">
                  <c:v>0.08</c:v>
                </c:pt>
                <c:pt idx="5">
                  <c:v>0</c:v>
                </c:pt>
                <c:pt idx="6">
                  <c:v>0</c:v>
                </c:pt>
                <c:pt idx="7">
                  <c:v>0.15</c:v>
                </c:pt>
                <c:pt idx="8">
                  <c:v>0.05</c:v>
                </c:pt>
                <c:pt idx="9">
                  <c:v>0.89</c:v>
                </c:pt>
              </c:numCache>
            </c:numRef>
          </c:val>
        </c:ser>
        <c:dLbls>
          <c:showLegendKey val="0"/>
          <c:showVal val="0"/>
          <c:showCatName val="0"/>
          <c:showSerName val="0"/>
          <c:showPercent val="0"/>
          <c:showBubbleSize val="0"/>
        </c:dLbls>
        <c:gapWidth val="219"/>
        <c:overlap val="-27"/>
        <c:axId val="204043776"/>
        <c:axId val="204045312"/>
      </c:barChart>
      <c:catAx>
        <c:axId val="204043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4045312"/>
        <c:crosses val="autoZero"/>
        <c:auto val="1"/>
        <c:lblAlgn val="ctr"/>
        <c:lblOffset val="100"/>
        <c:noMultiLvlLbl val="0"/>
      </c:catAx>
      <c:valAx>
        <c:axId val="20404531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40437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6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r>
              <a:rPr lang="en-US"/>
              <a:t>Goal</a:t>
            </a:r>
            <a:endParaRPr lang="en-US"/>
          </a:p>
        </c:rich>
      </c:tx>
      <c:layout/>
      <c:overlay val="0"/>
      <c:spPr>
        <a:noFill/>
        <a:ln>
          <a:noFill/>
        </a:ln>
        <a:effectLst/>
      </c:spPr>
    </c:title>
    <c:autoTitleDeleted val="0"/>
    <c:plotArea>
      <c:layout>
        <c:manualLayout>
          <c:layoutTarget val="inner"/>
          <c:xMode val="edge"/>
          <c:yMode val="edge"/>
          <c:x val="0.15636636197594"/>
          <c:y val="0.169424371984898"/>
          <c:w val="0.812539654447559"/>
          <c:h val="0.578183866890467"/>
        </c:manualLayout>
      </c:layout>
      <c:barChart>
        <c:barDir val="col"/>
        <c:grouping val="clustered"/>
        <c:varyColors val="0"/>
        <c:ser>
          <c:idx val="0"/>
          <c:order val="0"/>
          <c:tx>
            <c:strRef>
              <c:f>Sheet1!$B$1</c:f>
              <c:strCache>
                <c:ptCount val="1"/>
                <c:pt idx="0">
                  <c:v>Goal</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0</c:v>
                </c:pt>
                <c:pt idx="1">
                  <c:v>0</c:v>
                </c:pt>
                <c:pt idx="2">
                  <c:v>0</c:v>
                </c:pt>
                <c:pt idx="3">
                  <c:v>1</c:v>
                </c:pt>
                <c:pt idx="4">
                  <c:v>0</c:v>
                </c:pt>
                <c:pt idx="5">
                  <c:v>0</c:v>
                </c:pt>
                <c:pt idx="6">
                  <c:v>0</c:v>
                </c:pt>
                <c:pt idx="7">
                  <c:v>0</c:v>
                </c:pt>
                <c:pt idx="8">
                  <c:v>0</c:v>
                </c:pt>
                <c:pt idx="9">
                  <c:v>0</c:v>
                </c:pt>
              </c:numCache>
            </c:numRef>
          </c:val>
        </c:ser>
        <c:dLbls>
          <c:showLegendKey val="0"/>
          <c:showVal val="0"/>
          <c:showCatName val="0"/>
          <c:showSerName val="0"/>
          <c:showPercent val="0"/>
          <c:showBubbleSize val="0"/>
        </c:dLbls>
        <c:gapWidth val="219"/>
        <c:overlap val="-27"/>
        <c:axId val="207031680"/>
        <c:axId val="207115392"/>
      </c:barChart>
      <c:catAx>
        <c:axId val="20703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7115392"/>
        <c:crosses val="autoZero"/>
        <c:auto val="1"/>
        <c:lblAlgn val="ctr"/>
        <c:lblOffset val="100"/>
        <c:noMultiLvlLbl val="0"/>
      </c:catAx>
      <c:valAx>
        <c:axId val="2071153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70316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6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15636636197594"/>
          <c:y val="0.240394789109687"/>
          <c:w val="0.812539654447559"/>
          <c:h val="0.507213151488608"/>
        </c:manualLayout>
      </c:layout>
      <c:barChart>
        <c:barDir val="col"/>
        <c:grouping val="clustered"/>
        <c:varyColors val="0"/>
        <c:ser>
          <c:idx val="0"/>
          <c:order val="0"/>
          <c:tx>
            <c:strRef>
              <c:f>Sheet1!$B$1</c:f>
              <c:strCache>
                <c:ptCount val="1"/>
                <c:pt idx="0">
                  <c:v>Score</c:v>
                </c:pt>
              </c:strCache>
            </c:strRef>
          </c:tx>
          <c:spPr>
            <a:solidFill>
              <a:schemeClr val="accent1"/>
            </a:solidFill>
            <a:ln>
              <a:noFill/>
            </a:ln>
            <a:effectLst/>
          </c:spPr>
          <c:invertIfNegative val="0"/>
          <c:dLbls>
            <c:delete val="1"/>
          </c:dLbls>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1">
                  <c:v>0</c:v>
                </c:pt>
                <c:pt idx="2">
                  <c:v>0.08</c:v>
                </c:pt>
                <c:pt idx="3">
                  <c:v>0.98</c:v>
                </c:pt>
                <c:pt idx="4">
                  <c:v>0</c:v>
                </c:pt>
                <c:pt idx="6">
                  <c:v>0</c:v>
                </c:pt>
                <c:pt idx="7">
                  <c:v>0</c:v>
                </c:pt>
                <c:pt idx="8">
                  <c:v>0.05</c:v>
                </c:pt>
                <c:pt idx="9">
                  <c:v>0</c:v>
                </c:pt>
              </c:numCache>
            </c:numRef>
          </c:val>
        </c:ser>
        <c:dLbls>
          <c:showLegendKey val="0"/>
          <c:showVal val="0"/>
          <c:showCatName val="0"/>
          <c:showSerName val="0"/>
          <c:showPercent val="0"/>
          <c:showBubbleSize val="0"/>
        </c:dLbls>
        <c:gapWidth val="219"/>
        <c:overlap val="-27"/>
        <c:axId val="244209920"/>
        <c:axId val="210554880"/>
      </c:barChart>
      <c:catAx>
        <c:axId val="24420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10554880"/>
        <c:crosses val="autoZero"/>
        <c:auto val="1"/>
        <c:lblAlgn val="ctr"/>
        <c:lblOffset val="100"/>
        <c:noMultiLvlLbl val="0"/>
      </c:catAx>
      <c:valAx>
        <c:axId val="2105548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442099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6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915887"/>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25.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5.xml"/><Relationship Id="rId17" Type="http://schemas.openxmlformats.org/officeDocument/2006/relationships/image" Target="../media/image25.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26.png"/><Relationship Id="rId3" Type="http://schemas.openxmlformats.org/officeDocument/2006/relationships/tags" Target="../tags/tag38.xml"/><Relationship Id="rId21" Type="http://schemas.openxmlformats.org/officeDocument/2006/relationships/slideLayout" Target="../slideLayouts/slideLayout3.xml"/><Relationship Id="rId20" Type="http://schemas.openxmlformats.org/officeDocument/2006/relationships/tags" Target="../tags/tag53.xml"/><Relationship Id="rId2" Type="http://schemas.openxmlformats.org/officeDocument/2006/relationships/tags" Target="../tags/tag37.xml"/><Relationship Id="rId19" Type="http://schemas.openxmlformats.org/officeDocument/2006/relationships/image" Target="../media/image25.png"/><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9" Type="http://schemas.openxmlformats.org/officeDocument/2006/relationships/slideLayout" Target="../slideLayouts/slideLayout3.xml"/><Relationship Id="rId18" Type="http://schemas.openxmlformats.org/officeDocument/2006/relationships/tags" Target="../tags/tag70.xml"/><Relationship Id="rId17" Type="http://schemas.openxmlformats.org/officeDocument/2006/relationships/image" Target="../media/image25.png"/><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19.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slideLayout" Target="../slideLayouts/slideLayout3.xml"/><Relationship Id="rId18" Type="http://schemas.openxmlformats.org/officeDocument/2006/relationships/tags" Target="../tags/tag87.xml"/><Relationship Id="rId17" Type="http://schemas.openxmlformats.org/officeDocument/2006/relationships/image" Target="../media/image25.png"/><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9" Type="http://schemas.openxmlformats.org/officeDocument/2006/relationships/slideLayout" Target="../slideLayouts/slideLayout3.xml"/><Relationship Id="rId18" Type="http://schemas.openxmlformats.org/officeDocument/2006/relationships/tags" Target="../tags/tag104.xml"/><Relationship Id="rId17" Type="http://schemas.openxmlformats.org/officeDocument/2006/relationships/image" Target="../media/image25.png"/><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21.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image" Target="../media/image28.png"/><Relationship Id="rId2" Type="http://schemas.openxmlformats.org/officeDocument/2006/relationships/tags" Target="../tags/tag105.xml"/><Relationship Id="rId12" Type="http://schemas.openxmlformats.org/officeDocument/2006/relationships/slideLayout" Target="../slideLayouts/slideLayout3.xml"/><Relationship Id="rId11" Type="http://schemas.openxmlformats.org/officeDocument/2006/relationships/tags" Target="../tags/tag112.xml"/><Relationship Id="rId10" Type="http://schemas.openxmlformats.org/officeDocument/2006/relationships/image" Target="../media/image25.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3" Type="http://schemas.openxmlformats.org/officeDocument/2006/relationships/slideLayout" Target="../slideLayouts/slideLayout3.xml"/><Relationship Id="rId12" Type="http://schemas.openxmlformats.org/officeDocument/2006/relationships/tags" Target="../tags/tag120.xml"/><Relationship Id="rId11" Type="http://schemas.openxmlformats.org/officeDocument/2006/relationships/image" Target="../media/image25.png"/><Relationship Id="rId10" Type="http://schemas.openxmlformats.org/officeDocument/2006/relationships/tags" Target="../tags/tag119.xml"/><Relationship Id="rId1" Type="http://schemas.openxmlformats.org/officeDocument/2006/relationships/tags" Target="../tags/tag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9" Type="http://schemas.openxmlformats.org/officeDocument/2006/relationships/slideLayout" Target="../slideLayouts/slideLayout3.xml"/><Relationship Id="rId18" Type="http://schemas.openxmlformats.org/officeDocument/2006/relationships/tags" Target="../tags/tag137.xml"/><Relationship Id="rId17" Type="http://schemas.openxmlformats.org/officeDocument/2006/relationships/image" Target="../media/image25.png"/><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tags" Target="../tags/tag1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2" Type="http://schemas.openxmlformats.org/officeDocument/2006/relationships/slideLayout" Target="../slideLayouts/slideLayout3.xml"/><Relationship Id="rId11" Type="http://schemas.openxmlformats.org/officeDocument/2006/relationships/tags" Target="../tags/tag147.xml"/><Relationship Id="rId10" Type="http://schemas.openxmlformats.org/officeDocument/2006/relationships/image" Target="../media/image25.png"/><Relationship Id="rId1" Type="http://schemas.openxmlformats.org/officeDocument/2006/relationships/tags" Target="../tags/tag1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chart" Target="../charts/chart1.xml"/></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chart" Target="../charts/chart3.xml"/><Relationship Id="rId1" Type="http://schemas.openxmlformats.org/officeDocument/2006/relationships/chart" Target="../charts/chart2.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chart" Target="../charts/char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 Id="rId3" Type="http://schemas.openxmlformats.org/officeDocument/2006/relationships/image" Target="../media/image64.png"/><Relationship Id="rId2" Type="http://schemas.openxmlformats.org/officeDocument/2006/relationships/chart" Target="../charts/chart6.xml"/><Relationship Id="rId12" Type="http://schemas.openxmlformats.org/officeDocument/2006/relationships/slideLayout" Target="../slideLayouts/slideLayout2.xml"/><Relationship Id="rId11" Type="http://schemas.openxmlformats.org/officeDocument/2006/relationships/image" Target="../media/image76.png"/><Relationship Id="rId10" Type="http://schemas.openxmlformats.org/officeDocument/2006/relationships/image" Target="../media/image75.png"/><Relationship Id="rId1" Type="http://schemas.openxmlformats.org/officeDocument/2006/relationships/chart" Target="../charts/chart5.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chart" Target="../charts/char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人工智能</a:t>
            </a: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博弈</a:t>
            </a:r>
            <a:endPar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围棋博弈</a:t>
            </a:r>
            <a:endParaRPr lang="zh-CN" altLang="en-US" dirty="0"/>
          </a:p>
        </p:txBody>
      </p:sp>
      <p:sp>
        <p:nvSpPr>
          <p:cNvPr id="3" name="内容占位符 2"/>
          <p:cNvSpPr>
            <a:spLocks noGrp="1"/>
          </p:cNvSpPr>
          <p:nvPr>
            <p:ph idx="1"/>
          </p:nvPr>
        </p:nvSpPr>
        <p:spPr>
          <a:xfrm>
            <a:off x="394447" y="789710"/>
            <a:ext cx="11355295" cy="669129"/>
          </a:xfrm>
        </p:spPr>
        <p:txBody>
          <a:bodyPr/>
          <a:lstStyle/>
          <a:p>
            <a:r>
              <a:rPr lang="zh-CN" altLang="en-US" dirty="0"/>
              <a:t>围棋游戏一个片段的轨迹</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7942" y="1579419"/>
            <a:ext cx="11056222" cy="2912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围棋博弈</a:t>
            </a:r>
            <a:endParaRPr lang="zh-CN" altLang="en-US" dirty="0"/>
          </a:p>
        </p:txBody>
      </p:sp>
      <p:sp>
        <p:nvSpPr>
          <p:cNvPr id="3" name="内容占位符 2"/>
          <p:cNvSpPr>
            <a:spLocks noGrp="1"/>
          </p:cNvSpPr>
          <p:nvPr>
            <p:ph idx="1"/>
          </p:nvPr>
        </p:nvSpPr>
        <p:spPr/>
        <p:txBody>
          <a:bodyPr/>
          <a:lstStyle/>
          <a:p>
            <a:r>
              <a:rPr lang="en-US" altLang="zh-CN" dirty="0"/>
              <a:t>AlphaGo</a:t>
            </a:r>
            <a:r>
              <a:rPr lang="zh-CN" altLang="en-US" dirty="0"/>
              <a:t>算法的三个重要组成部分</a:t>
            </a:r>
            <a:endParaRPr lang="zh-CN" altLang="en-US" dirty="0"/>
          </a:p>
          <a:p>
            <a:endParaRPr lang="zh-CN" altLang="en-US" dirty="0"/>
          </a:p>
        </p:txBody>
      </p:sp>
      <p:grpSp>
        <p:nvGrpSpPr>
          <p:cNvPr id="4" name="组合 3"/>
          <p:cNvGrpSpPr/>
          <p:nvPr/>
        </p:nvGrpSpPr>
        <p:grpSpPr>
          <a:xfrm>
            <a:off x="1080654" y="1637181"/>
            <a:ext cx="7626188" cy="4248276"/>
            <a:chOff x="3233983" y="1220695"/>
            <a:chExt cx="3352800" cy="2467360"/>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3983" y="1735430"/>
              <a:ext cx="33528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6016" y="1220695"/>
              <a:ext cx="685800" cy="766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a:xfrm flipH="1" flipV="1">
              <a:off x="4131450" y="1667275"/>
              <a:ext cx="431800" cy="1699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5519983" y="2068418"/>
              <a:ext cx="618547" cy="5047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2" idx="1"/>
            </p:cNvCxnSpPr>
            <p:nvPr/>
          </p:nvCxnSpPr>
          <p:spPr>
            <a:xfrm flipH="1" flipV="1">
              <a:off x="5630050" y="3462210"/>
              <a:ext cx="942987" cy="753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20" name="圆角矩形 16"/>
          <p:cNvSpPr/>
          <p:nvPr/>
        </p:nvSpPr>
        <p:spPr bwMode="auto">
          <a:xfrm>
            <a:off x="3380075" y="1555359"/>
            <a:ext cx="4460531" cy="8810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defTabSz="1219200"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深度学习</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 </a:t>
            </a: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有效编码黑白相间围棋的棋面</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
        <p:nvSpPr>
          <p:cNvPr id="21" name="圆角矩形 17"/>
          <p:cNvSpPr/>
          <p:nvPr/>
        </p:nvSpPr>
        <p:spPr bwMode="auto">
          <a:xfrm>
            <a:off x="7831007" y="2392534"/>
            <a:ext cx="3671729" cy="141053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强化学习</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按照“探索与利用”原则采样</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序列来训练策略与价值函数，</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defTabSz="1219200"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助力做出长时间序贯决策</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
        <p:nvSpPr>
          <p:cNvPr id="22" name="圆角矩形 18"/>
          <p:cNvSpPr/>
          <p:nvPr/>
        </p:nvSpPr>
        <p:spPr bwMode="auto">
          <a:xfrm>
            <a:off x="8675576" y="4846979"/>
            <a:ext cx="2981409" cy="155863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rPr>
              <a:t>蒙特卡洛树搜索</a:t>
            </a:r>
            <a:endParaRPr lang="en-US" altLang="zh-CN"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根据策略和价值函数搜</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索并决定动作，支持从</a:t>
            </a:r>
            <a:endParaRPr lang="en-US" altLang="zh-CN"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a:p>
            <a:pPr fontAlgn="base">
              <a:spcBef>
                <a:spcPct val="0"/>
              </a:spcBef>
              <a:spcAft>
                <a:spcPct val="0"/>
              </a:spcAft>
              <a:defRPr/>
            </a:pPr>
            <a:r>
              <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rPr>
              <a:t>浩渺样本空间中采样</a:t>
            </a:r>
            <a:endParaRPr lang="zh-CN" altLang="en-US" sz="20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学习的应用实例</a:t>
            </a:r>
            <a:r>
              <a:rPr lang="en-US" altLang="zh-CN" dirty="0"/>
              <a:t>: </a:t>
            </a:r>
            <a:r>
              <a:rPr lang="zh-CN" altLang="en-US" dirty="0"/>
              <a:t>雅达利游戏</a:t>
            </a:r>
            <a:endParaRPr lang="zh-CN" altLang="en-US" dirty="0"/>
          </a:p>
        </p:txBody>
      </p:sp>
      <p:sp>
        <p:nvSpPr>
          <p:cNvPr id="3" name="内容占位符 2"/>
          <p:cNvSpPr>
            <a:spLocks noGrp="1"/>
          </p:cNvSpPr>
          <p:nvPr>
            <p:ph idx="1"/>
          </p:nvPr>
        </p:nvSpPr>
        <p:spPr>
          <a:xfrm>
            <a:off x="394447" y="789710"/>
            <a:ext cx="11355295" cy="669129"/>
          </a:xfrm>
        </p:spPr>
        <p:txBody>
          <a:bodyPr/>
          <a:lstStyle/>
          <a:p>
            <a:r>
              <a:rPr lang="zh-CN" altLang="en-US" dirty="0"/>
              <a:t>用于游戏的</a:t>
            </a:r>
            <a:r>
              <a:rPr lang="en-US" altLang="zh-CN" dirty="0"/>
              <a:t>DQN</a:t>
            </a:r>
            <a:r>
              <a:rPr lang="zh-CN" altLang="en-US" dirty="0"/>
              <a:t>动作</a:t>
            </a:r>
            <a:r>
              <a:rPr lang="en-US" altLang="zh-CN" dirty="0"/>
              <a:t>-</a:t>
            </a:r>
            <a:r>
              <a:rPr lang="zh-CN" altLang="en-US" dirty="0"/>
              <a:t>价值函数模型</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rot="16200000">
                <a:off x="-48948" y="3198167"/>
                <a:ext cx="2513509"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𝑞</m:t>
                    </m:r>
                  </m:oMath>
                </a14:m>
                <a:r>
                  <a:rPr lang="zh-CN" altLang="en-US" sz="2400" dirty="0">
                    <a:ea typeface="黑体" panose="02010609060101010101" pitchFamily="49" charset="-122"/>
                  </a:rPr>
                  <a:t>函数的学习模型</a:t>
                </a:r>
                <a:endParaRPr lang="zh-CN" altLang="en-US" sz="2400" dirty="0">
                  <a:ea typeface="黑体" panose="02010609060101010101" pitchFamily="49"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rot="16200000">
                <a:off x="-48948" y="3198167"/>
                <a:ext cx="2513509" cy="461665"/>
              </a:xfrm>
              <a:prstGeom prst="rect">
                <a:avLst/>
              </a:prstGeom>
              <a:blipFill rotWithShape="1">
                <a:blip r:embed="rId1"/>
                <a:stretch>
                  <a:fillRect l="40803" t="-222340" r="40831" b="-222203"/>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2379001" y="1344742"/>
            <a:ext cx="8645754" cy="5089059"/>
          </a:xfrm>
          <a:prstGeom prst="rect">
            <a:avLst/>
          </a:prstGeom>
        </p:spPr>
      </p:pic>
      <p:sp>
        <p:nvSpPr>
          <p:cNvPr id="5" name="矩形 4"/>
          <p:cNvSpPr/>
          <p:nvPr/>
        </p:nvSpPr>
        <p:spPr>
          <a:xfrm>
            <a:off x="1035983" y="6172199"/>
            <a:ext cx="10120033" cy="369332"/>
          </a:xfrm>
          <a:prstGeom prst="rect">
            <a:avLst/>
          </a:prstGeom>
        </p:spPr>
        <p:txBody>
          <a:bodyPr wrap="square">
            <a:spAutoFit/>
          </a:bodyPr>
          <a:lstStyle/>
          <a:p>
            <a:pPr algn="ctr"/>
            <a:r>
              <a:rPr lang="en-US" altLang="zh-CN" dirty="0" err="1">
                <a:latin typeface="Times New Roman" panose="02020603050405020304" pitchFamily="16" charset="0"/>
                <a:cs typeface="Times New Roman" panose="02020603050405020304" pitchFamily="16" charset="0"/>
              </a:rPr>
              <a:t>Mnih</a:t>
            </a:r>
            <a:r>
              <a:rPr lang="en-US" altLang="zh-CN" dirty="0">
                <a:latin typeface="Times New Roman" panose="02020603050405020304" pitchFamily="16" charset="0"/>
                <a:cs typeface="Times New Roman" panose="02020603050405020304" pitchFamily="16" charset="0"/>
              </a:rPr>
              <a:t>, Volodymyr, et al, Human-level control through deep reinforcement learning, Nature  518.7540 (2015)</a:t>
            </a:r>
            <a:endParaRPr lang="zh-CN" altLang="en-US"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博弈对抗的算法例子</a:t>
            </a:r>
            <a:endParaRPr lang="zh-CN" altLang="en-US" dirty="0"/>
          </a:p>
        </p:txBody>
      </p:sp>
      <p:sp>
        <p:nvSpPr>
          <p:cNvPr id="3" name="内容占位符 2"/>
          <p:cNvSpPr>
            <a:spLocks noGrp="1"/>
          </p:cNvSpPr>
          <p:nvPr>
            <p:ph idx="1"/>
          </p:nvPr>
        </p:nvSpPr>
        <p:spPr>
          <a:xfrm>
            <a:off x="394447" y="789710"/>
            <a:ext cx="11355295" cy="942837"/>
          </a:xfrm>
        </p:spPr>
        <p:txBody>
          <a:bodyPr>
            <a:normAutofit/>
          </a:bodyPr>
          <a:lstStyle/>
          <a:p>
            <a:r>
              <a:rPr lang="en-US" altLang="zh-CN" dirty="0"/>
              <a:t>DOTA2 (</a:t>
            </a:r>
            <a:r>
              <a:rPr lang="zh-CN" altLang="en-US" dirty="0"/>
              <a:t>状态空间极其庞大下完全信息下博弈</a:t>
            </a:r>
            <a:r>
              <a:rPr lang="en-US" altLang="zh-CN" dirty="0"/>
              <a:t>)</a:t>
            </a:r>
            <a:endParaRPr lang="zh-CN" altLang="en-US" dirty="0"/>
          </a:p>
        </p:txBody>
      </p:sp>
      <p:pic>
        <p:nvPicPr>
          <p:cNvPr id="1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2594" y="1402221"/>
            <a:ext cx="6598249" cy="491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圆角矩形 5"/>
          <p:cNvSpPr/>
          <p:nvPr/>
        </p:nvSpPr>
        <p:spPr bwMode="auto">
          <a:xfrm>
            <a:off x="5072310" y="5485867"/>
            <a:ext cx="1277049" cy="975115"/>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lang="zh-CN" altLang="en-US"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决策与控制</a:t>
            </a:r>
            <a:endParaRPr lang="en-US" altLang="zh-CN"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zh-CN" altLang="en-US"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输出：行为</a:t>
            </a:r>
            <a:endParaRPr lang="en-US" altLang="zh-CN" sz="1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(450</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个动作</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分钟，</a:t>
            </a:r>
            <a:endPar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共</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17</a:t>
            </a:r>
            <a:r>
              <a:rPr lang="zh-CN" altLang="en-US"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万个动作</a:t>
            </a:r>
            <a:r>
              <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sz="11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4" name="圆角矩形 6"/>
          <p:cNvSpPr/>
          <p:nvPr/>
        </p:nvSpPr>
        <p:spPr bwMode="auto">
          <a:xfrm>
            <a:off x="5732118" y="4194248"/>
            <a:ext cx="1459114" cy="51579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2</a:t>
            </a:r>
            <a:r>
              <a:rPr kumimoji="0" lang="zh-CN" altLang="en-US"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万个场景对象感知</a:t>
            </a:r>
            <a:endPar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输出：场景编码</a:t>
            </a:r>
            <a:endParaRPr kumimoji="0" lang="en-US" altLang="zh-CN" sz="1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5" name="圆角矩形 7"/>
          <p:cNvSpPr/>
          <p:nvPr/>
        </p:nvSpPr>
        <p:spPr bwMode="auto">
          <a:xfrm>
            <a:off x="1442900" y="5441956"/>
            <a:ext cx="667440" cy="49134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记忆体</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6" name="上箭头 1"/>
          <p:cNvSpPr/>
          <p:nvPr/>
        </p:nvSpPr>
        <p:spPr>
          <a:xfrm rot="1996928">
            <a:off x="6694199" y="3316698"/>
            <a:ext cx="220549" cy="824865"/>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pic>
        <p:nvPicPr>
          <p:cNvPr id="1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051" y="1523213"/>
            <a:ext cx="1979443" cy="1663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7357" y="1523213"/>
            <a:ext cx="1131957" cy="1496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819" y="4728119"/>
            <a:ext cx="1249234" cy="182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p:cNvSpPr txBox="1"/>
          <p:nvPr/>
        </p:nvSpPr>
        <p:spPr>
          <a:xfrm>
            <a:off x="5319395" y="229870"/>
            <a:ext cx="6268720" cy="368300"/>
          </a:xfrm>
          <a:prstGeom prst="rect">
            <a:avLst/>
          </a:prstGeom>
          <a:noFill/>
        </p:spPr>
        <p:txBody>
          <a:bodyPr wrap="square" rtlCol="0" anchor="t">
            <a:spAutoFit/>
          </a:bodyPr>
          <a:p>
            <a:pPr lvl="1"/>
            <a:r>
              <a:rPr lang="zh-CN" altLang="en-US"/>
              <a:t>https://www.bilibili.com/video/BV1Eb411T77Z/</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lang="zh-CN" altLang="en-US" dirty="0"/>
              <a:t>强化学习的分类</a:t>
            </a:r>
            <a:endParaRPr lang="zh-CN" altLang="en-US" dirty="0"/>
          </a:p>
        </p:txBody>
      </p:sp>
      <p:sp>
        <p:nvSpPr>
          <p:cNvPr id="4" name="矩形 3"/>
          <p:cNvSpPr/>
          <p:nvPr/>
        </p:nvSpPr>
        <p:spPr>
          <a:xfrm>
            <a:off x="394447" y="4697574"/>
            <a:ext cx="11476711" cy="1866858"/>
          </a:xfrm>
          <a:prstGeom prst="rect">
            <a:avLst/>
          </a:prstGeom>
        </p:spPr>
        <p:txBody>
          <a:bodyPr wrap="square">
            <a:spAutoFit/>
          </a:bodyPr>
          <a:lstStyle/>
          <a:p>
            <a:pPr algn="just">
              <a:lnSpc>
                <a:spcPct val="150000"/>
              </a:lnSpc>
            </a:pPr>
            <a:r>
              <a:rPr lang="zh-CN" altLang="en-US" sz="2000" b="1" dirty="0">
                <a:latin typeface="黑体" panose="02010609060101010101" pitchFamily="49" charset="-122"/>
                <a:ea typeface="黑体" panose="02010609060101010101" pitchFamily="49" charset="-122"/>
                <a:cs typeface="Times New Roman" panose="02020603050405020304" pitchFamily="16" charset="0"/>
              </a:rPr>
              <a:t>图中</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从两个角度对强化学习算法做了分类，其中依靠对环境</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即马尔可夫随机过程</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的先验知识或建模的算法称为基于模型</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(Model-based)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的方法，反之称为无模型的方法</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(Model-free)</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；只对价值函数建模并利用策略优化定理求解的方法称为基于价值</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(Value-based)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的方法，对策略函数建模并利用策略梯度定理求解的方法称为基于策略</a:t>
            </a:r>
            <a:r>
              <a:rPr lang="en-US" altLang="zh-CN" sz="2000" b="1" dirty="0">
                <a:latin typeface="黑体" panose="02010609060101010101" pitchFamily="49" charset="-122"/>
                <a:ea typeface="黑体" panose="02010609060101010101" pitchFamily="49" charset="-122"/>
                <a:cs typeface="Times New Roman" panose="02020603050405020304" pitchFamily="16" charset="0"/>
              </a:rPr>
              <a:t>(Policy-based)</a:t>
            </a:r>
            <a:r>
              <a:rPr lang="zh-CN" altLang="zh-CN" sz="2000" b="1" dirty="0">
                <a:latin typeface="黑体" panose="02010609060101010101" pitchFamily="49" charset="-122"/>
                <a:ea typeface="黑体" panose="02010609060101010101" pitchFamily="49" charset="-122"/>
                <a:cs typeface="Times New Roman" panose="02020603050405020304" pitchFamily="16" charset="0"/>
              </a:rPr>
              <a:t>的方法。</a:t>
            </a:r>
            <a:endParaRPr lang="zh-CN" altLang="zh-CN" sz="2000" b="1" dirty="0">
              <a:latin typeface="黑体" panose="02010609060101010101" pitchFamily="49" charset="-122"/>
              <a:ea typeface="黑体" panose="02010609060101010101" pitchFamily="49" charset="-122"/>
              <a:cs typeface="Times New Roman" panose="02020603050405020304" pitchFamily="16"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5433" y="1566376"/>
            <a:ext cx="6574665" cy="3015100"/>
          </a:xfrm>
          <a:prstGeom prst="rect">
            <a:avLst/>
          </a:prstGeom>
        </p:spPr>
      </p:pic>
      <p:sp>
        <p:nvSpPr>
          <p:cNvPr id="6" name="文本框 5"/>
          <p:cNvSpPr txBox="1"/>
          <p:nvPr/>
        </p:nvSpPr>
        <p:spPr>
          <a:xfrm>
            <a:off x="1845252" y="1138995"/>
            <a:ext cx="6015025" cy="369332"/>
          </a:xfrm>
          <a:prstGeom prst="rect">
            <a:avLst/>
          </a:prstGeom>
          <a:noFill/>
        </p:spPr>
        <p:txBody>
          <a:bodyPr wrap="square">
            <a:spAutoFit/>
          </a:bodyPr>
          <a:lstStyle/>
          <a:p>
            <a:pPr algn="ctr"/>
            <a:r>
              <a:rPr lang="zh-CN" altLang="en-US" b="1" dirty="0">
                <a:latin typeface="Times New Roman" panose="02020603050405020304" pitchFamily="16" charset="0"/>
                <a:ea typeface="楷体" panose="02010609060101010101" pitchFamily="49" charset="-122"/>
                <a:cs typeface="Times New Roman" panose="02020603050405020304" pitchFamily="16" charset="0"/>
              </a:rPr>
              <a:t>所介绍方法之间相互关系示意图</a:t>
            </a:r>
            <a:endParaRPr lang="zh-CN" altLang="en-US"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7" name="矩形 6"/>
          <p:cNvSpPr/>
          <p:nvPr/>
        </p:nvSpPr>
        <p:spPr>
          <a:xfrm>
            <a:off x="713955" y="1226997"/>
            <a:ext cx="531970" cy="3477875"/>
          </a:xfrm>
          <a:prstGeom prst="rect">
            <a:avLst/>
          </a:prstGeom>
        </p:spPr>
        <p:txBody>
          <a:bodyPr wrap="square">
            <a:spAutoFit/>
          </a:bodyPr>
          <a:lstStyle/>
          <a:p>
            <a:r>
              <a:rPr lang="zh-CN"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rPr>
              <a:t>欲粟者务时</a:t>
            </a:r>
            <a:endParaRPr lang="en-US"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endParaRPr>
          </a:p>
          <a:p>
            <a:endParaRPr lang="en-US"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endParaRPr>
          </a:p>
          <a:p>
            <a:r>
              <a:rPr lang="zh-CN" altLang="zh-CN" sz="2000" b="1" dirty="0">
                <a:solidFill>
                  <a:schemeClr val="tx2"/>
                </a:solidFill>
                <a:latin typeface="Times New Roman" panose="02020603050405020304" pitchFamily="16" charset="0"/>
                <a:ea typeface="华文楷体" panose="02010600040101010101" pitchFamily="2" charset="-122"/>
                <a:cs typeface="Times New Roman" panose="02020603050405020304" pitchFamily="16" charset="0"/>
              </a:rPr>
              <a:t>欲治者因势</a:t>
            </a:r>
            <a:endParaRPr lang="zh-CN" altLang="en-US" sz="2000" b="1" dirty="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下面对强化学习、监督学习和深度卷积神经网络学习的描述正确的是（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评估学习方式、有标注信息学习方式、端到端学习方式</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有标注信息学习方式、端到端学习方式、端到端学习方式</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评估学习方式、端到端学习方式、端到端学习方式</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无标注学习、有标注信息学习方式、端到端学习方式</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descr="tmp2C9"/>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在强化学习中，通过哪两个步骤的迭代，来学习得到最佳策略（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价值函数计算与动作</a:t>
            </a:r>
            <a:r>
              <a:rPr lang="en-US" altLang="zh-CN" sz="1350" dirty="0"/>
              <a:t>-</a:t>
            </a:r>
            <a:r>
              <a:rPr lang="zh-CN" altLang="zh-CN" sz="1350" dirty="0"/>
              <a:t>价值函数计算</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动态规划与</a:t>
            </a:r>
            <a:r>
              <a:rPr lang="en-US" altLang="zh-CN" sz="1350" dirty="0"/>
              <a:t>Q-Learning</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贪心策略优化与</a:t>
            </a:r>
            <a:r>
              <a:rPr lang="en-US" altLang="zh-CN" sz="1350" dirty="0"/>
              <a:t>Q-learning</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策略优化与策略评估</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2C9"/>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在强化学习中，哪个机制的引入使得强化学习具备了在利用与探索中寻求平衡的能力（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14:m>
                  <m:oMath xmlns:m="http://schemas.openxmlformats.org/officeDocument/2006/math">
                    <m:r>
                      <a:rPr lang="en-US" altLang="zh-CN" sz="1350" i="1">
                        <a:latin typeface="Cambria Math" panose="02040503050406030204" pitchFamily="18" charset="0"/>
                      </a:rPr>
                      <m:t>𝜖</m:t>
                    </m:r>
                  </m:oMath>
                </a14:m>
                <a:r>
                  <a:rPr lang="zh-CN" altLang="zh-CN" sz="1350" dirty="0"/>
                  <a:t>贪心策略</a:t>
                </a:r>
                <a:endParaRPr lang="zh-CN" altLang="zh-CN" sz="1350" dirty="0"/>
              </a:p>
            </p:txBody>
          </p:sp>
        </mc:Choice>
        <mc:Fallback>
          <p:sp>
            <p:nvSpPr>
              <p:cNvPr id="5" name="文本框 4"/>
              <p:cNvSpPr txBox="1">
                <a:spLocks noRot="1" noChangeAspect="1" noMove="1" noResize="1" noEditPoints="1" noAdjustHandles="1" noChangeArrowheads="1" noChangeShapeType="1" noTextEdit="1"/>
              </p:cNvSpPr>
              <p:nvPr>
                <p:custDataLst>
                  <p:tags r:id="rId3"/>
                </p:custDataLst>
              </p:nvPr>
            </p:nvSpPr>
            <p:spPr>
              <a:xfrm>
                <a:off x="4810125" y="2786063"/>
                <a:ext cx="3000375" cy="642938"/>
              </a:xfrm>
              <a:prstGeom prst="rect">
                <a:avLst/>
              </a:prstGeom>
              <a:blipFill rotWithShape="1">
                <a:blip r:embed="rId4"/>
                <a:stretch>
                  <a:fillRect t="-49"/>
                </a:stretch>
              </a:blipFill>
            </p:spPr>
            <p:txBody>
              <a:bodyPr/>
              <a:lstStyle/>
              <a:p>
                <a:r>
                  <a:rPr lang="zh-CN" altLang="en-US">
                    <a:noFill/>
                  </a:rPr>
                  <a:t> </a:t>
                </a:r>
              </a:p>
            </p:txBody>
          </p:sp>
        </mc:Fallback>
      </mc:AlternateContent>
      <p:sp>
        <p:nvSpPr>
          <p:cNvPr id="6" name="文本框 5"/>
          <p:cNvSpPr txBox="1"/>
          <p:nvPr>
            <p:custDataLst>
              <p:tags r:id="rId5"/>
            </p:custDataLst>
          </p:nvPr>
        </p:nvSpPr>
        <p:spPr>
          <a:xfrm>
            <a:off x="4810125" y="3643313"/>
            <a:ext cx="3000375" cy="642938"/>
          </a:xfrm>
          <a:prstGeom prst="rect">
            <a:avLst/>
          </a:prstGeom>
          <a:noFill/>
        </p:spPr>
        <p:txBody>
          <a:bodyPr vert="horz" rtlCol="0" anchor="ctr" anchorCtr="0">
            <a:noAutofit/>
          </a:bodyPr>
          <a:lstStyle/>
          <a:p>
            <a:r>
              <a:rPr lang="zh-CN" altLang="zh-CN" sz="1350" dirty="0"/>
              <a:t>蒙特卡洛采样</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6"/>
            </p:custDataLst>
          </p:nvPr>
        </p:nvSpPr>
        <p:spPr>
          <a:xfrm>
            <a:off x="4810125" y="4500563"/>
            <a:ext cx="3000375" cy="642938"/>
          </a:xfrm>
          <a:prstGeom prst="rect">
            <a:avLst/>
          </a:prstGeom>
          <a:noFill/>
        </p:spPr>
        <p:txBody>
          <a:bodyPr vert="horz" rtlCol="0" anchor="ctr" anchorCtr="0">
            <a:noAutofit/>
          </a:bodyPr>
          <a:lstStyle/>
          <a:p>
            <a:r>
              <a:rPr lang="zh-CN" altLang="zh-CN" sz="1350" dirty="0"/>
              <a:t>动态规划</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7"/>
            </p:custDataLst>
          </p:nvPr>
        </p:nvSpPr>
        <p:spPr>
          <a:xfrm>
            <a:off x="4810125" y="5357813"/>
            <a:ext cx="3000375" cy="642938"/>
          </a:xfrm>
          <a:prstGeom prst="rect">
            <a:avLst/>
          </a:prstGeom>
          <a:noFill/>
        </p:spPr>
        <p:txBody>
          <a:bodyPr vert="horz" rtlCol="0" anchor="ctr" anchorCtr="0">
            <a:noAutofit/>
          </a:bodyPr>
          <a:lstStyle/>
          <a:p>
            <a:r>
              <a:rPr lang="zh-CN" altLang="zh-CN" sz="1350" dirty="0"/>
              <a:t>贝尔曼方程</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8"/>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9"/>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10"/>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11"/>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3"/>
            </p:custDataLst>
          </p:nvPr>
        </p:nvGrpSpPr>
        <p:grpSpPr>
          <a:xfrm>
            <a:off x="0" y="0"/>
            <a:ext cx="4286250" cy="490220"/>
            <a:chOff x="-5270500" y="0"/>
            <a:chExt cx="5715000" cy="653627"/>
          </a:xfrm>
        </p:grpSpPr>
        <p:sp>
          <p:nvSpPr>
            <p:cNvPr id="13" name="TitleBackground"/>
            <p:cNvSpPr/>
            <p:nvPr>
              <p:custDataLst>
                <p:tags r:id="rId1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2C9"/>
          <p:cNvPicPr>
            <a:picLocks noChangeAspect="1"/>
          </p:cNvPicPr>
          <p:nvPr>
            <p:custDataLst>
              <p:tags r:id="rId18"/>
            </p:custDataLst>
          </p:nvPr>
        </p:nvPicPr>
        <p:blipFill>
          <a:blip r:embed="rId19"/>
          <a:stretch>
            <a:fillRect/>
          </a:stretch>
        </p:blipFill>
        <p:spPr>
          <a:xfrm>
            <a:off x="10642600" y="63500"/>
            <a:ext cx="1422400" cy="508000"/>
          </a:xfrm>
          <a:prstGeom prst="rect">
            <a:avLst/>
          </a:prstGeom>
        </p:spPr>
      </p:pic>
    </p:spTree>
    <p:custDataLst>
      <p:tags r:id="rId20"/>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与马尔可夫奖励过程相比，马尔可夫决策过程引入了哪一个新的元素（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反馈</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动作</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终止状态</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概率转移矩阵</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2C9"/>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在本章内容范围内，“在状态</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，按照某个策略行动后在未来所获得回报值的期望”，这句话描述了状态</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策略优化</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价值函数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动作</a:t>
            </a:r>
            <a:r>
              <a:rPr lang="en-US" altLang="zh-CN" sz="1350" dirty="0"/>
              <a:t>-</a:t>
            </a:r>
            <a:r>
              <a:rPr lang="zh-CN" altLang="zh-CN" sz="1350" dirty="0"/>
              <a:t>价值函数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采样函数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2C9"/>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用神经网络拟合</a:t>
            </a:r>
            <a:r>
              <a:rPr lang="en-US" altLang="zh-CN" dirty="0"/>
              <a:t>(</a:t>
            </a:r>
            <a:r>
              <a:rPr lang="zh-CN" altLang="en-US" dirty="0"/>
              <a:t>行动</a:t>
            </a:r>
            <a:r>
              <a:rPr lang="en-US" altLang="zh-CN" dirty="0"/>
              <a:t>)</a:t>
            </a:r>
            <a:r>
              <a:rPr lang="zh-CN" altLang="en-US" dirty="0"/>
              <a:t>价值函数：</a:t>
            </a:r>
            <a:r>
              <a:rPr lang="en-US" altLang="zh-CN" dirty="0"/>
              <a:t>Deep Q-learning</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4651177" y="824153"/>
                <a:ext cx="7540823" cy="400110"/>
              </a:xfrm>
              <a:prstGeom prst="rect">
                <a:avLst/>
              </a:prstGeom>
              <a:noFill/>
            </p:spPr>
            <p:txBody>
              <a:bodyPr wrap="square" rtlCol="0">
                <a:spAutoFit/>
              </a:bodyPr>
              <a:lstStyle>
                <a:defPPr>
                  <a:defRPr lang="zh-CN"/>
                </a:defPPr>
                <a:lvl1pPr>
                  <a:defRPr sz="2400" b="1">
                    <a:ea typeface="黑体" panose="02010609060101010101" pitchFamily="49" charset="-122"/>
                  </a:defRPr>
                </a:lvl1pPr>
              </a:lstStyle>
              <a:p>
                <a:pPr algn="ctr"/>
                <a:r>
                  <a:rPr lang="zh-CN" altLang="en-US" sz="2000" b="0" dirty="0">
                    <a:latin typeface="Times New Roman" panose="02020603050405020304" pitchFamily="16" charset="0"/>
                    <a:cs typeface="Times New Roman" panose="02020603050405020304" pitchFamily="16" charset="0"/>
                  </a:rPr>
                  <a:t>使用</a:t>
                </a:r>
                <a14:m>
                  <m:oMath xmlns:m="http://schemas.openxmlformats.org/officeDocument/2006/math">
                    <m:r>
                      <a:rPr lang="en-US" altLang="zh-CN" sz="2000" b="0" i="1" smtClean="0">
                        <a:latin typeface="Cambria Math" panose="02040503050406030204" pitchFamily="18" charset="0"/>
                      </a:rPr>
                      <m:t>𝜖</m:t>
                    </m:r>
                  </m:oMath>
                </a14:m>
                <a:r>
                  <a:rPr lang="zh-CN" altLang="en-US" sz="2000" b="0" dirty="0">
                    <a:latin typeface="Times New Roman" panose="02020603050405020304" pitchFamily="16" charset="0"/>
                    <a:cs typeface="Times New Roman" panose="02020603050405020304" pitchFamily="16" charset="0"/>
                  </a:rPr>
                  <a:t>贪心策略的</a:t>
                </a:r>
                <a:r>
                  <a:rPr lang="en-US" altLang="zh-CN" sz="2000" b="0" dirty="0">
                    <a:latin typeface="Times New Roman" panose="02020603050405020304" pitchFamily="16" charset="0"/>
                    <a:cs typeface="Times New Roman" panose="02020603050405020304" pitchFamily="16" charset="0"/>
                  </a:rPr>
                  <a:t>Q</a:t>
                </a:r>
                <a:r>
                  <a:rPr lang="zh-CN" altLang="en-US" sz="2000" b="0" dirty="0">
                    <a:latin typeface="Times New Roman" panose="02020603050405020304" pitchFamily="16" charset="0"/>
                    <a:cs typeface="Times New Roman" panose="02020603050405020304" pitchFamily="16" charset="0"/>
                  </a:rPr>
                  <a:t>学习</a:t>
                </a:r>
                <a:endParaRPr lang="en-US" altLang="zh-CN" sz="2000" b="0" dirty="0">
                  <a:latin typeface="Times New Roman" panose="02020603050405020304" pitchFamily="16" charset="0"/>
                  <a:cs typeface="Times New Roman" panose="02020603050405020304" pitchFamily="16"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651177" y="824153"/>
                <a:ext cx="7540823" cy="400110"/>
              </a:xfrm>
              <a:prstGeom prst="rect">
                <a:avLst/>
              </a:prstGeom>
              <a:blipFill rotWithShape="1">
                <a:blip r:embed="rId1"/>
                <a:stretch>
                  <a:fillRect l="-6" t="-139"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745925" y="1254601"/>
                <a:ext cx="7351329" cy="3060453"/>
              </a:xfrm>
              <a:prstGeom prst="rect">
                <a:avLst/>
              </a:prstGeom>
              <a:noFill/>
              <a:ln>
                <a:solidFill>
                  <a:schemeClr val="tx1"/>
                </a:solidFill>
              </a:ln>
            </p:spPr>
            <p:txBody>
              <a:bodyPr wrap="square" rtlCol="0">
                <a:spAutoFit/>
              </a:bodyPr>
              <a:lstStyle/>
              <a:p>
                <a:r>
                  <a:rPr lang="zh-CN" altLang="en-US" dirty="0">
                    <a:solidFill>
                      <a:schemeClr val="tx1"/>
                    </a:solidFill>
                    <a:ea typeface="黑体" panose="02010609060101010101" pitchFamily="49" charset="-122"/>
                  </a:rPr>
                  <a:t>初始化</a:t>
                </a:r>
                <a14:m>
                  <m:oMath xmlns:m="http://schemas.openxmlformats.org/officeDocument/2006/math">
                    <m:sSub>
                      <m:sSubPr>
                        <m:ctrlPr>
                          <a:rPr lang="en-US" altLang="zh-CN" i="1">
                            <a:solidFill>
                              <a:schemeClr val="tx1"/>
                            </a:solidFill>
                            <a:latin typeface="Cambria Math" panose="02040503050406030204" pitchFamily="18" charset="0"/>
                            <a:ea typeface="黑体" panose="02010609060101010101" pitchFamily="49" charset="-122"/>
                          </a:rPr>
                        </m:ctrlPr>
                      </m:sSubPr>
                      <m:e>
                        <m:r>
                          <a:rPr lang="en-US" altLang="zh-CN" i="1">
                            <a:solidFill>
                              <a:schemeClr val="tx1"/>
                            </a:solidFill>
                            <a:latin typeface="Cambria Math" panose="02040503050406030204" pitchFamily="18" charset="0"/>
                            <a:ea typeface="黑体" panose="02010609060101010101" pitchFamily="49" charset="-122"/>
                          </a:rPr>
                          <m:t>𝑞</m:t>
                        </m:r>
                      </m:e>
                      <m:sub>
                        <m:r>
                          <a:rPr lang="en-US" altLang="zh-CN" i="1">
                            <a:solidFill>
                              <a:schemeClr val="tx1"/>
                            </a:solidFill>
                            <a:latin typeface="Cambria Math" panose="02040503050406030204" pitchFamily="18" charset="0"/>
                            <a:ea typeface="黑体" panose="02010609060101010101" pitchFamily="49" charset="-122"/>
                          </a:rPr>
                          <m:t>𝜋</m:t>
                        </m:r>
                      </m:sub>
                    </m:sSub>
                  </m:oMath>
                </a14:m>
                <a:r>
                  <a:rPr lang="zh-CN" altLang="en-US" dirty="0">
                    <a:solidFill>
                      <a:schemeClr val="tx1"/>
                    </a:solidFill>
                    <a:ea typeface="黑体" panose="02010609060101010101" pitchFamily="49" charset="-122"/>
                  </a:rPr>
                  <a:t>函数</a:t>
                </a:r>
                <a:endParaRPr lang="en-US" altLang="zh-CN" dirty="0">
                  <a:solidFill>
                    <a:schemeClr val="tx1"/>
                  </a:solidFill>
                  <a:ea typeface="黑体" panose="02010609060101010101" pitchFamily="49" charset="-122"/>
                </a:endParaRPr>
              </a:p>
              <a:p>
                <a:r>
                  <a:rPr lang="zh-CN" altLang="en-US" dirty="0">
                    <a:solidFill>
                      <a:schemeClr val="tx1"/>
                    </a:solidFill>
                    <a:ea typeface="黑体" panose="02010609060101010101" pitchFamily="49" charset="-122"/>
                  </a:rPr>
                  <a:t>循环</a:t>
                </a:r>
                <a:endParaRPr lang="en-US" altLang="zh-CN" dirty="0">
                  <a:solidFill>
                    <a:schemeClr val="tx1"/>
                  </a:solidFill>
                  <a:ea typeface="黑体" panose="02010609060101010101" pitchFamily="49" charset="-122"/>
                </a:endParaRPr>
              </a:p>
              <a:p>
                <a:r>
                  <a:rPr lang="en-US" altLang="zh-CN" dirty="0">
                    <a:solidFill>
                      <a:schemeClr val="tx1"/>
                    </a:solidFill>
                    <a:ea typeface="黑体" panose="02010609060101010101" pitchFamily="49" charset="-122"/>
                  </a:rPr>
                  <a:t>        </a:t>
                </a:r>
                <a:r>
                  <a:rPr lang="zh-CN" altLang="en-US" dirty="0">
                    <a:solidFill>
                      <a:schemeClr val="tx1"/>
                    </a:solidFill>
                    <a:ea typeface="黑体" panose="02010609060101010101" pitchFamily="49" charset="-122"/>
                  </a:rPr>
                  <a:t>初始化</a:t>
                </a:r>
                <a:r>
                  <a:rPr lang="en-US" altLang="zh-CN" dirty="0">
                    <a:solidFill>
                      <a:schemeClr val="tx1"/>
                    </a:solidFill>
                    <a:ea typeface="黑体" panose="02010609060101010101" pitchFamily="49" charset="-122"/>
                  </a:rPr>
                  <a:t>s</a:t>
                </a:r>
                <a:r>
                  <a:rPr lang="zh-CN" altLang="en-US" dirty="0">
                    <a:solidFill>
                      <a:schemeClr val="tx1"/>
                    </a:solidFill>
                    <a:ea typeface="黑体" panose="02010609060101010101" pitchFamily="49" charset="-122"/>
                  </a:rPr>
                  <a:t>为初始状态</a:t>
                </a:r>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循环</a:t>
                </a:r>
                <a:endParaRPr lang="en-US" altLang="zh-CN" dirty="0">
                  <a:ea typeface="黑体" panose="02010609060101010101" pitchFamily="49" charset="-122"/>
                </a:endParaRPr>
              </a:p>
              <a:p>
                <a:r>
                  <a:rPr lang="en-US" altLang="zh-CN" b="0" dirty="0">
                    <a:solidFill>
                      <a:srgbClr val="FF0000"/>
                    </a:solidFill>
                    <a:ea typeface="黑体" panose="02010609060101010101" pitchFamily="49" charset="-122"/>
                  </a:rPr>
                  <a:t>                </a:t>
                </a:r>
                <a:r>
                  <a:rPr lang="zh-CN" altLang="en-US" b="0" dirty="0">
                    <a:solidFill>
                      <a:schemeClr val="tx1"/>
                    </a:solidFill>
                    <a:ea typeface="黑体" panose="02010609060101010101" pitchFamily="49" charset="-122"/>
                  </a:rPr>
                  <a:t>采样</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r>
                      <a:rPr lang="en-US" altLang="zh-CN" b="0" i="1" dirty="0" smtClean="0">
                        <a:solidFill>
                          <a:schemeClr val="tx1"/>
                        </a:solidFill>
                        <a:latin typeface="Cambria Math" panose="02040503050406030204" pitchFamily="18" charset="0"/>
                        <a:ea typeface="黑体" panose="02010609060101010101" pitchFamily="49" charset="-122"/>
                      </a:rPr>
                      <m:t>∼</m:t>
                    </m:r>
                    <m:r>
                      <a:rPr lang="en-US" altLang="zh-CN" i="1">
                        <a:solidFill>
                          <a:schemeClr val="tx1"/>
                        </a:solidFill>
                        <a:latin typeface="Cambria Math" panose="02040503050406030204" pitchFamily="18" charset="0"/>
                      </a:rPr>
                      <m:t>𝜖</m:t>
                    </m:r>
                    <m:r>
                      <m:rPr>
                        <m:nor/>
                      </m:rPr>
                      <a:rPr lang="en-US" altLang="zh-CN" dirty="0">
                        <a:latin typeface="Times New Roman" panose="02020603050405020304" pitchFamily="16" charset="0"/>
                        <a:cs typeface="Times New Roman" panose="02020603050405020304" pitchFamily="16" charset="0"/>
                      </a:rPr>
                      <m:t>−</m:t>
                    </m:r>
                    <m:r>
                      <a:rPr lang="en-US" altLang="zh-CN" i="1">
                        <a:solidFill>
                          <a:schemeClr val="tx1"/>
                        </a:solidFill>
                        <a:latin typeface="Cambria Math" panose="02040503050406030204" pitchFamily="18" charset="0"/>
                      </a:rPr>
                      <m:t>𝑔𝑟𝑒𝑒𝑑</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𝑠</m:t>
                        </m:r>
                      </m:e>
                    </m:d>
                  </m:oMath>
                </a14:m>
                <a:endParaRPr lang="en-US" altLang="zh-CN" dirty="0">
                  <a:solidFill>
                    <a:schemeClr val="tx1"/>
                  </a:solidFill>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执行动作</a:t>
                </a:r>
                <a14:m>
                  <m:oMath xmlns:m="http://schemas.openxmlformats.org/officeDocument/2006/math">
                    <m:r>
                      <a:rPr lang="en-US" altLang="zh-CN" b="0" i="1" smtClean="0">
                        <a:latin typeface="Cambria Math" panose="02040503050406030204" pitchFamily="18" charset="0"/>
                        <a:ea typeface="黑体" panose="02010609060101010101" pitchFamily="49" charset="-122"/>
                      </a:rPr>
                      <m:t>𝑎</m:t>
                    </m:r>
                  </m:oMath>
                </a14:m>
                <a:r>
                  <a:rPr lang="zh-CN" altLang="en-US" dirty="0">
                    <a:ea typeface="黑体" panose="02010609060101010101" pitchFamily="49" charset="-122"/>
                  </a:rPr>
                  <a:t>，观察奖励</a:t>
                </a:r>
                <a14:m>
                  <m:oMath xmlns:m="http://schemas.openxmlformats.org/officeDocument/2006/math">
                    <m:r>
                      <a:rPr lang="en-US" altLang="zh-CN" b="0" i="1" smtClean="0">
                        <a:latin typeface="Cambria Math" panose="02040503050406030204" pitchFamily="18" charset="0"/>
                        <a:ea typeface="黑体" panose="02010609060101010101" pitchFamily="49" charset="-122"/>
                      </a:rPr>
                      <m:t>𝑅</m:t>
                    </m:r>
                  </m:oMath>
                </a14:m>
                <a:r>
                  <a:rPr lang="zh-CN" altLang="en-US" dirty="0">
                    <a:ea typeface="黑体" panose="02010609060101010101" pitchFamily="49" charset="-122"/>
                  </a:rPr>
                  <a:t>和下一个状态</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zh-CN" altLang="en-US" dirty="0">
                    <a:solidFill>
                      <a:srgbClr val="FF0000"/>
                    </a:solidFill>
                    <a:ea typeface="黑体" panose="02010609060101010101" pitchFamily="49" charset="-122"/>
                  </a:rPr>
                  <a:t>                </a:t>
                </a:r>
                <a:r>
                  <a:rPr lang="zh-CN" altLang="en-US" dirty="0">
                    <a:solidFill>
                      <a:schemeClr val="tx1"/>
                    </a:solidFill>
                    <a:ea typeface="黑体" panose="02010609060101010101" pitchFamily="49" charset="-122"/>
                  </a:rPr>
                  <a:t>更新</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𝛼</m:t>
                    </m:r>
                    <m:d>
                      <m:dPr>
                        <m:begChr m:val="["/>
                        <m:endChr m:val="]"/>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𝑅</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𝛾</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 </m:t>
                            </m:r>
                            <m:limLow>
                              <m:limLowPr>
                                <m:ctrlPr>
                                  <a:rPr lang="en-US" altLang="zh-CN" b="0" i="1" smtClean="0">
                                    <a:solidFill>
                                      <a:schemeClr val="tx1"/>
                                    </a:solidFill>
                                    <a:latin typeface="Cambria Math" panose="02040503050406030204" pitchFamily="18" charset="0"/>
                                    <a:ea typeface="黑体" panose="02010609060101010101" pitchFamily="49" charset="-122"/>
                                  </a:rPr>
                                </m:ctrlPr>
                              </m:limLowPr>
                              <m:e>
                                <m:r>
                                  <m:rPr>
                                    <m:sty m:val="p"/>
                                  </m:rPr>
                                  <a:rPr lang="en-US" altLang="zh-CN" b="0" i="0" smtClean="0">
                                    <a:solidFill>
                                      <a:schemeClr val="tx1"/>
                                    </a:solidFill>
                                    <a:latin typeface="Cambria Math" panose="02040503050406030204" pitchFamily="18" charset="0"/>
                                    <a:ea typeface="黑体" panose="02010609060101010101" pitchFamily="49" charset="-122"/>
                                  </a:rPr>
                                  <m:t>max</m:t>
                                </m:r>
                              </m:e>
                              <m:lim>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𝑎</m:t>
                                    </m:r>
                                  </m:e>
                                  <m:sup>
                                    <m:r>
                                      <a:rPr lang="en-US" altLang="zh-CN" b="0" i="1" smtClean="0">
                                        <a:solidFill>
                                          <a:schemeClr val="tx1"/>
                                        </a:solidFill>
                                        <a:latin typeface="Cambria Math" panose="02040503050406030204" pitchFamily="18" charset="0"/>
                                        <a:ea typeface="黑体" panose="02010609060101010101" pitchFamily="49" charset="-122"/>
                                      </a:rPr>
                                      <m:t>′</m:t>
                                    </m:r>
                                  </m:sup>
                                </m:sSup>
                              </m:lim>
                            </m:limLow>
                            <m:r>
                              <a:rPr lang="en-US" altLang="zh-CN" b="0" i="1" smtClean="0">
                                <a:solidFill>
                                  <a:schemeClr val="tx1"/>
                                </a:solidFill>
                                <a:latin typeface="Cambria Math" panose="02040503050406030204" pitchFamily="18" charset="0"/>
                                <a:ea typeface="黑体" panose="02010609060101010101" pitchFamily="49" charset="-122"/>
                              </a:rPr>
                              <m:t> </m:t>
                            </m:r>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sSup>
                              <m:sSupPr>
                                <m:ctrlPr>
                                  <a:rPr lang="en-US" altLang="zh-CN" b="0" i="1" smtClean="0">
                                    <a:solidFill>
                                      <a:schemeClr val="tx1"/>
                                    </a:solidFill>
                                    <a:latin typeface="Cambria Math" panose="02040503050406030204" pitchFamily="18" charset="0"/>
                                    <a:ea typeface="黑体" panose="02010609060101010101" pitchFamily="49" charset="-122"/>
                                  </a:rPr>
                                </m:ctrlPr>
                              </m:sSupPr>
                              <m:e>
                                <m:r>
                                  <a:rPr lang="en-US" altLang="zh-CN" b="0" i="1" smtClean="0">
                                    <a:solidFill>
                                      <a:schemeClr val="tx1"/>
                                    </a:solidFill>
                                    <a:latin typeface="Cambria Math" panose="02040503050406030204" pitchFamily="18" charset="0"/>
                                    <a:ea typeface="黑体" panose="02010609060101010101" pitchFamily="49" charset="-122"/>
                                  </a:rPr>
                                  <m:t>𝑠</m:t>
                                </m:r>
                              </m:e>
                              <m:sup>
                                <m:r>
                                  <a:rPr lang="en-US" altLang="zh-CN" b="0" i="1" smtClean="0">
                                    <a:solidFill>
                                      <a:schemeClr val="tx1"/>
                                    </a:solidFill>
                                    <a:latin typeface="Cambria Math" panose="02040503050406030204" pitchFamily="18" charset="0"/>
                                    <a:ea typeface="黑体" panose="02010609060101010101" pitchFamily="49" charset="-122"/>
                                  </a:rPr>
                                  <m:t>′</m:t>
                                </m:r>
                              </m:sup>
                            </m:sSup>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r>
                              <a:rPr lang="en-US" altLang="zh-CN" b="0" i="1" smtClean="0">
                                <a:solidFill>
                                  <a:schemeClr val="tx1"/>
                                </a:solidFill>
                                <a:latin typeface="Cambria Math" panose="02040503050406030204" pitchFamily="18" charset="0"/>
                                <a:ea typeface="黑体" panose="02010609060101010101" pitchFamily="49" charset="-122"/>
                              </a:rPr>
                              <m:t>′</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e>
                    </m:d>
                  </m:oMath>
                </a14:m>
                <a:endParaRPr lang="en-US" altLang="zh-CN" b="0" dirty="0">
                  <a:solidFill>
                    <a:schemeClr val="tx1"/>
                  </a:solidFill>
                  <a:ea typeface="黑体" panose="02010609060101010101" pitchFamily="49" charset="-122"/>
                </a:endParaRPr>
              </a:p>
              <a:p>
                <a:r>
                  <a:rPr lang="en-US" altLang="zh-CN" dirty="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oMath>
                </a14:m>
                <a:endParaRPr lang="en-US" altLang="zh-CN" dirty="0">
                  <a:ea typeface="黑体" panose="02010609060101010101" pitchFamily="49" charset="-122"/>
                </a:endParaRPr>
              </a:p>
              <a:p>
                <a:r>
                  <a:rPr lang="en-US" altLang="zh-CN" dirty="0">
                    <a:ea typeface="黑体" panose="02010609060101010101" pitchFamily="49" charset="-122"/>
                  </a:rPr>
                  <a:t>        </a:t>
                </a:r>
                <a:r>
                  <a:rPr lang="zh-CN" altLang="en-US" dirty="0">
                    <a:ea typeface="黑体" panose="02010609060101010101" pitchFamily="49" charset="-122"/>
                  </a:rPr>
                  <a:t>直到</a:t>
                </a:r>
                <a14:m>
                  <m:oMath xmlns:m="http://schemas.openxmlformats.org/officeDocument/2006/math">
                    <m:r>
                      <a:rPr lang="en-US" altLang="zh-CN" b="0" i="1" smtClean="0">
                        <a:latin typeface="Cambria Math" panose="02040503050406030204" pitchFamily="18" charset="0"/>
                        <a:ea typeface="黑体" panose="02010609060101010101" pitchFamily="49" charset="-122"/>
                      </a:rPr>
                      <m:t>𝑠</m:t>
                    </m:r>
                  </m:oMath>
                </a14:m>
                <a:r>
                  <a:rPr lang="zh-CN" altLang="en-US" dirty="0">
                    <a:ea typeface="黑体" panose="02010609060101010101" pitchFamily="49" charset="-122"/>
                  </a:rPr>
                  <a:t>是终止状态</a:t>
                </a:r>
                <a:endParaRPr lang="en-US" altLang="zh-CN" dirty="0">
                  <a:ea typeface="黑体" panose="02010609060101010101" pitchFamily="49" charset="-122"/>
                </a:endParaRPr>
              </a:p>
              <a:p>
                <a:r>
                  <a:rPr lang="zh-CN" altLang="en-US" dirty="0">
                    <a:ea typeface="黑体" panose="02010609060101010101" pitchFamily="49" charset="-122"/>
                  </a:rPr>
                  <a:t>直到</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𝑞</m:t>
                        </m:r>
                      </m:e>
                      <m:sub>
                        <m:r>
                          <a:rPr lang="en-US" altLang="zh-CN" b="0" i="1" smtClean="0">
                            <a:latin typeface="Cambria Math" panose="02040503050406030204" pitchFamily="18" charset="0"/>
                            <a:ea typeface="黑体" panose="02010609060101010101" pitchFamily="49" charset="-122"/>
                          </a:rPr>
                          <m:t>𝜋</m:t>
                        </m:r>
                      </m:sub>
                    </m:sSub>
                    <m:r>
                      <a:rPr lang="zh-CN" altLang="en-US" i="1">
                        <a:latin typeface="Cambria Math" panose="02040503050406030204" pitchFamily="18" charset="0"/>
                        <a:ea typeface="黑体" panose="02010609060101010101" pitchFamily="49" charset="-122"/>
                      </a:rPr>
                      <m:t>收敛</m:t>
                    </m:r>
                  </m:oMath>
                </a14:m>
                <a:endParaRPr lang="en-US" altLang="zh-CN" dirty="0">
                  <a:ea typeface="黑体" panose="02010609060101010101" pitchFamily="49"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745925" y="1254601"/>
                <a:ext cx="7351329" cy="3060453"/>
              </a:xfrm>
              <a:prstGeom prst="rect">
                <a:avLst/>
              </a:prstGeom>
              <a:blipFill rotWithShape="1">
                <a:blip r:embed="rId2"/>
                <a:stretch>
                  <a:fillRect l="-68" t="-161" r="-62" b="-13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73132" y="1224263"/>
                <a:ext cx="4377264" cy="307353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b="1" dirty="0">
                    <a:latin typeface="黑体" panose="02010609060101010101" pitchFamily="49" charset="-122"/>
                    <a:ea typeface="黑体" panose="02010609060101010101" pitchFamily="49" charset="-122"/>
                  </a:rPr>
                  <a:t>状态数量太多时，有些状态可能始终无法采样到，因此对这些状态的</a:t>
                </a:r>
                <a14:m>
                  <m:oMath xmlns:m="http://schemas.openxmlformats.org/officeDocument/2006/math">
                    <m:r>
                      <a:rPr lang="en-US" altLang="zh-CN" sz="2200" b="1" i="1" smtClean="0">
                        <a:latin typeface="Cambria Math" panose="02040503050406030204" pitchFamily="18" charset="0"/>
                        <a:ea typeface="黑体" panose="02010609060101010101" pitchFamily="49" charset="-122"/>
                      </a:rPr>
                      <m:t>𝒒</m:t>
                    </m:r>
                  </m:oMath>
                </a14:m>
                <a:r>
                  <a:rPr lang="zh-CN" altLang="en-US" sz="2200" b="1" dirty="0">
                    <a:latin typeface="黑体" panose="02010609060101010101" pitchFamily="49" charset="-122"/>
                    <a:ea typeface="黑体" panose="02010609060101010101" pitchFamily="49" charset="-122"/>
                  </a:rPr>
                  <a:t>函数进行估计是很困难的</a:t>
                </a:r>
                <a:endParaRPr lang="en-US" altLang="zh-CN" sz="2200" b="1"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200" b="1" dirty="0">
                    <a:latin typeface="黑体" panose="02010609060101010101" pitchFamily="49" charset="-122"/>
                    <a:ea typeface="黑体" panose="02010609060101010101" pitchFamily="49" charset="-122"/>
                  </a:rPr>
                  <a:t>状态数量无限时，不可能用一张表</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数组</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来记录</a:t>
                </a:r>
                <a14:m>
                  <m:oMath xmlns:m="http://schemas.openxmlformats.org/officeDocument/2006/math">
                    <m:r>
                      <a:rPr lang="en-US" altLang="zh-CN" sz="2200" b="1" i="1" smtClean="0">
                        <a:latin typeface="Cambria Math" panose="02040503050406030204" pitchFamily="18" charset="0"/>
                        <a:ea typeface="黑体" panose="02010609060101010101" pitchFamily="49" charset="-122"/>
                      </a:rPr>
                      <m:t>𝒒</m:t>
                    </m:r>
                  </m:oMath>
                </a14:m>
                <a:r>
                  <a:rPr lang="zh-CN" altLang="en-US" sz="2200" b="1" dirty="0">
                    <a:latin typeface="黑体" panose="02010609060101010101" pitchFamily="49" charset="-122"/>
                    <a:ea typeface="黑体" panose="02010609060101010101" pitchFamily="49" charset="-122"/>
                  </a:rPr>
                  <a:t>函数的值</a:t>
                </a:r>
                <a:endParaRPr lang="en-US" altLang="zh-CN" sz="2200" b="1" dirty="0">
                  <a:latin typeface="黑体" panose="02010609060101010101" pitchFamily="49" charset="-122"/>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273132" y="1224263"/>
                <a:ext cx="4377264" cy="3073534"/>
              </a:xfrm>
              <a:prstGeom prst="rect">
                <a:avLst/>
              </a:prstGeom>
              <a:blipFill rotWithShape="1">
                <a:blip r:embed="rId3"/>
                <a:stretch>
                  <a:fillRect l="-2" t="-20" r="7"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73132" y="4615476"/>
                <a:ext cx="11625447" cy="1821011"/>
              </a:xfrm>
              <a:prstGeom prst="rect">
                <a:avLst/>
              </a:prstGeom>
            </p:spPr>
            <p:txBody>
              <a:bodyPr wrap="square">
                <a:spAutoFit/>
              </a:bodyPr>
              <a:lstStyle/>
              <a:p>
                <a:pPr>
                  <a:lnSpc>
                    <a:spcPct val="120000"/>
                  </a:lnSpc>
                </a:pPr>
                <a:r>
                  <a:rPr lang="zh-CN" altLang="en-US" sz="2400" b="1" dirty="0">
                    <a:latin typeface="黑体" panose="02010609060101010101" pitchFamily="49" charset="-122"/>
                    <a:ea typeface="黑体" panose="02010609060101010101" pitchFamily="49" charset="-122"/>
                  </a:rPr>
                  <a:t>思路：将</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rPr>
                  <a:t>函数参数化</a:t>
                </a:r>
                <a:r>
                  <a:rPr lang="en-US" altLang="zh-CN" sz="2400" b="1" dirty="0">
                    <a:latin typeface="黑体" panose="02010609060101010101" pitchFamily="49" charset="-122"/>
                    <a:ea typeface="黑体" panose="02010609060101010101" pitchFamily="49" charset="-122"/>
                  </a:rPr>
                  <a:t>(parametrize)</a:t>
                </a:r>
                <a:r>
                  <a:rPr lang="zh-CN" altLang="en-US" sz="2400" b="1" dirty="0">
                    <a:latin typeface="黑体" panose="02010609060101010101" pitchFamily="49" charset="-122"/>
                    <a:ea typeface="黑体" panose="02010609060101010101" pitchFamily="49" charset="-122"/>
                  </a:rPr>
                  <a:t>，用一个非线性回归模型来拟合</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rPr>
                  <a:t>函数，例如</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深度</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神经网络</a:t>
                </a:r>
                <a:endParaRPr lang="en-US" altLang="zh-CN" sz="2400" b="1"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能够用有限的参数刻画无限的状态</a:t>
                </a:r>
                <a:endParaRPr lang="en-US" altLang="zh-CN" sz="2400" b="1"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由于回归函数的连续性，没有探索过的状态也可通过周围的状态来估计</a:t>
                </a:r>
                <a:endParaRPr lang="en-US" altLang="zh-CN" sz="2400" b="1"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273132" y="4615476"/>
                <a:ext cx="11625447" cy="1821011"/>
              </a:xfrm>
              <a:prstGeom prst="rect">
                <a:avLst/>
              </a:prstGeom>
              <a:blipFill rotWithShape="1">
                <a:blip r:embed="rId4"/>
                <a:stretch>
                  <a:fillRect l="-1" t="-16" r="5" b="7"/>
                </a:stretch>
              </a:blipFill>
            </p:spPr>
            <p:txBody>
              <a:bodyPr/>
              <a:lstStyle/>
              <a:p>
                <a:r>
                  <a:rPr lang="zh-CN" altLang="en-US">
                    <a:noFill/>
                  </a:rPr>
                  <a:t> </a:t>
                </a:r>
              </a:p>
            </p:txBody>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在本章内容范围内， “在状态</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，按照某个策略采取动作</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后在未来所获得回报值的期望”，这句话描述了状态</a:t>
            </a:r>
            <a:r>
              <a:rPr lang="en-US" altLang="zh-CN"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策略优化</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价值函数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动作</a:t>
            </a:r>
            <a:r>
              <a:rPr lang="en-US" altLang="zh-CN" sz="1350" dirty="0"/>
              <a:t>-</a:t>
            </a:r>
            <a:r>
              <a:rPr lang="zh-CN" altLang="zh-CN" sz="1350" dirty="0"/>
              <a:t>价值函数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采样函数</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2C9"/>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682750" y="571500"/>
            <a:ext cx="8395335" cy="3778250"/>
          </a:xfrm>
          <a:prstGeom prst="rect">
            <a:avLst/>
          </a:prstGeom>
        </p:spPr>
      </p:pic>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177030" y="2485390"/>
            <a:ext cx="495300" cy="466725"/>
          </a:xfrm>
          <a:prstGeom prst="rect">
            <a:avLst/>
          </a:prstGeom>
        </p:spPr>
      </p:pic>
      <p:grpSp>
        <p:nvGrpSpPr>
          <p:cNvPr id="9" name="组合 8"/>
          <p:cNvGrpSpPr/>
          <p:nvPr>
            <p:custDataLst>
              <p:tags r:id="rId4"/>
            </p:custDataLst>
          </p:nvPr>
        </p:nvGrpSpPr>
        <p:grpSpPr>
          <a:xfrm>
            <a:off x="0" y="0"/>
            <a:ext cx="4286250" cy="490220"/>
            <a:chOff x="-5270500" y="0"/>
            <a:chExt cx="5715000" cy="653627"/>
          </a:xfrm>
        </p:grpSpPr>
        <p:sp>
          <p:nvSpPr>
            <p:cNvPr id="5" name="TitleBackground"/>
            <p:cNvSpPr/>
            <p:nvPr>
              <p:custDataLst>
                <p:tags r:id="rId5"/>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6"/>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7"/>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8"/>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descr="tmp2C9"/>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77030" y="2485390"/>
            <a:ext cx="495300" cy="466725"/>
          </a:xfrm>
          <a:prstGeom prst="rect">
            <a:avLst/>
          </a:prstGeom>
        </p:spPr>
      </p:pic>
      <p:pic>
        <p:nvPicPr>
          <p:cNvPr id="11" name="图片 10"/>
          <p:cNvPicPr>
            <a:picLocks noChangeAspect="1"/>
          </p:cNvPicPr>
          <p:nvPr/>
        </p:nvPicPr>
        <p:blipFill>
          <a:blip r:embed="rId3"/>
          <a:stretch>
            <a:fillRect/>
          </a:stretch>
        </p:blipFill>
        <p:spPr>
          <a:xfrm>
            <a:off x="92075" y="1001395"/>
            <a:ext cx="6269990" cy="3434715"/>
          </a:xfrm>
          <a:prstGeom prst="rect">
            <a:avLst/>
          </a:prstGeom>
        </p:spPr>
      </p:pic>
      <p:pic>
        <p:nvPicPr>
          <p:cNvPr id="12" name="图片 11"/>
          <p:cNvPicPr>
            <a:picLocks noChangeAspect="1"/>
          </p:cNvPicPr>
          <p:nvPr/>
        </p:nvPicPr>
        <p:blipFill>
          <a:blip r:embed="rId4"/>
          <a:stretch>
            <a:fillRect/>
          </a:stretch>
        </p:blipFill>
        <p:spPr>
          <a:xfrm>
            <a:off x="6317615" y="1001395"/>
            <a:ext cx="5549900" cy="3916045"/>
          </a:xfrm>
          <a:prstGeom prst="rect">
            <a:avLst/>
          </a:prstGeom>
        </p:spPr>
      </p:pic>
      <p:grpSp>
        <p:nvGrpSpPr>
          <p:cNvPr id="9" name="组合 8"/>
          <p:cNvGrpSpPr/>
          <p:nvPr>
            <p:custDataLst>
              <p:tags r:id="rId5"/>
            </p:custDataLst>
          </p:nvPr>
        </p:nvGrpSpPr>
        <p:grpSpPr>
          <a:xfrm>
            <a:off x="0" y="0"/>
            <a:ext cx="4286250" cy="490220"/>
            <a:chOff x="-5270500" y="0"/>
            <a:chExt cx="5715000" cy="653627"/>
          </a:xfrm>
        </p:grpSpPr>
        <p:sp>
          <p:nvSpPr>
            <p:cNvPr id="5" name="TitleBackground"/>
            <p:cNvSpPr/>
            <p:nvPr>
              <p:custDataLst>
                <p:tags r:id="rId6"/>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7"/>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8"/>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9"/>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descr="tmp2C9"/>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a:xfrm>
            <a:off x="394447" y="789710"/>
            <a:ext cx="11355295" cy="5387254"/>
          </a:xfrm>
        </p:spPr>
        <p:txBody>
          <a:bodyPr/>
          <a:lstStyle/>
          <a:p>
            <a:r>
              <a:rPr lang="zh-CN" altLang="en-US" dirty="0"/>
              <a:t>博弈相关概念</a:t>
            </a:r>
            <a:endParaRPr lang="en-US" altLang="zh-CN" dirty="0"/>
          </a:p>
          <a:p>
            <a:r>
              <a:rPr lang="zh-CN" altLang="en-US" dirty="0"/>
              <a:t>遗憾最小化算法</a:t>
            </a:r>
            <a:endParaRPr lang="en-US" altLang="zh-CN" dirty="0"/>
          </a:p>
          <a:p>
            <a:r>
              <a:rPr lang="zh-CN" altLang="en-US" dirty="0"/>
              <a:t>虚拟遗憾最小化算法</a:t>
            </a:r>
            <a:endParaRPr lang="en-US" altLang="zh-CN" dirty="0"/>
          </a:p>
          <a:p>
            <a:r>
              <a:rPr lang="zh-CN" altLang="en-US" dirty="0"/>
              <a:t>人工智能安全</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博弈论的诞生：</a:t>
            </a:r>
            <a:r>
              <a:rPr lang="zh-CN" altLang="en-US" dirty="0">
                <a:solidFill>
                  <a:srgbClr val="0070C0"/>
                </a:solidFill>
              </a:rPr>
              <a:t>中国古代博弈思想</a:t>
            </a:r>
            <a:endParaRPr lang="zh-CN" altLang="en-US" dirty="0">
              <a:solidFill>
                <a:srgbClr val="0070C0"/>
              </a:solidFill>
            </a:endParaRPr>
          </a:p>
        </p:txBody>
      </p:sp>
      <p:sp>
        <p:nvSpPr>
          <p:cNvPr id="3" name="内容占位符 2"/>
          <p:cNvSpPr>
            <a:spLocks noGrp="1"/>
          </p:cNvSpPr>
          <p:nvPr>
            <p:ph idx="1"/>
          </p:nvPr>
        </p:nvSpPr>
        <p:spPr/>
        <p:txBody>
          <a:bodyPr>
            <a:normAutofit/>
          </a:bodyPr>
          <a:lstStyle/>
          <a:p>
            <a:r>
              <a:rPr lang="zh-CN" altLang="en-US" dirty="0"/>
              <a:t>子曰：饱食终日，无所用心，难矣哉！不有</a:t>
            </a:r>
            <a:r>
              <a:rPr lang="zh-CN" altLang="en-US" dirty="0">
                <a:solidFill>
                  <a:srgbClr val="C00000"/>
                </a:solidFill>
              </a:rPr>
              <a:t>博弈</a:t>
            </a:r>
            <a:r>
              <a:rPr lang="zh-CN" altLang="en-US" dirty="0"/>
              <a:t>者乎？为之，犹贤乎已。           </a:t>
            </a:r>
            <a:endParaRPr lang="en-US" altLang="zh-CN" dirty="0"/>
          </a:p>
          <a:p>
            <a:pPr marL="0" indent="0">
              <a:buNone/>
            </a:pPr>
            <a:r>
              <a:rPr lang="zh-CN" altLang="en-US" dirty="0"/>
              <a:t>                               </a:t>
            </a:r>
            <a:r>
              <a:rPr lang="en-US" altLang="zh-CN" dirty="0"/>
              <a:t>——《</a:t>
            </a:r>
            <a:r>
              <a:rPr lang="zh-CN" altLang="en-US" dirty="0"/>
              <a:t>论语</a:t>
            </a:r>
            <a:r>
              <a:rPr lang="en-US" altLang="zh-CN" dirty="0"/>
              <a:t>•</a:t>
            </a:r>
            <a:r>
              <a:rPr lang="zh-CN" altLang="en-US" dirty="0"/>
              <a:t>阳货</a:t>
            </a:r>
            <a:r>
              <a:rPr lang="en-US" altLang="zh-CN" dirty="0"/>
              <a:t>》</a:t>
            </a:r>
            <a:endParaRPr lang="en-US" altLang="zh-CN" dirty="0"/>
          </a:p>
          <a:p>
            <a:pPr lvl="1"/>
            <a:r>
              <a:rPr lang="zh-CN" altLang="en-US" dirty="0"/>
              <a:t>朱熹集注曰：“博，局戏；弈，围棋也”</a:t>
            </a:r>
            <a:endParaRPr lang="en-US" altLang="zh-CN" dirty="0"/>
          </a:p>
          <a:p>
            <a:pPr lvl="1"/>
            <a:r>
              <a:rPr lang="zh-CN" altLang="en-US" dirty="0"/>
              <a:t>颜师古注：“博，六博；弈，围碁也”</a:t>
            </a:r>
            <a:endParaRPr lang="en-US" altLang="zh-CN" dirty="0"/>
          </a:p>
          <a:p>
            <a:pPr lvl="1"/>
            <a:r>
              <a:rPr lang="zh-CN" altLang="en-US" dirty="0"/>
              <a:t>古语博弈所指下围棋，围棋之道蕴含古人谋划策略的智慧。</a:t>
            </a:r>
            <a:endParaRPr lang="zh-CN" altLang="en-US" dirty="0"/>
          </a:p>
          <a:p>
            <a:r>
              <a:rPr lang="zh-CN" altLang="en-US" dirty="0"/>
              <a:t>略观围棋，法于用兵，怯者无功，贪者先亡。</a:t>
            </a:r>
            <a:r>
              <a:rPr lang="en-US" altLang="zh-CN" dirty="0"/>
              <a:t>——《</a:t>
            </a:r>
            <a:r>
              <a:rPr lang="zh-CN" altLang="en-US" dirty="0"/>
              <a:t>围棋赋</a:t>
            </a:r>
            <a:r>
              <a:rPr lang="en-US" altLang="zh-CN" dirty="0"/>
              <a:t>》</a:t>
            </a:r>
            <a:endParaRPr lang="en-US" altLang="zh-CN" dirty="0"/>
          </a:p>
          <a:p>
            <a:r>
              <a:rPr lang="en-US" altLang="zh-CN" dirty="0"/>
              <a:t>《</a:t>
            </a:r>
            <a:r>
              <a:rPr lang="zh-CN" altLang="en-US" dirty="0"/>
              <a:t>孙子兵法</a:t>
            </a:r>
            <a:r>
              <a:rPr lang="en-US" altLang="zh-CN" dirty="0"/>
              <a:t>》</a:t>
            </a:r>
            <a:r>
              <a:rPr lang="zh-CN" altLang="en-US" dirty="0"/>
              <a:t>等古代典籍更是凸显了古人对策略的重视。</a:t>
            </a:r>
            <a:endParaRPr lang="zh-CN" altLang="en-US" dirty="0"/>
          </a:p>
          <a:p>
            <a:endParaRPr lang="zh-CN" altLang="en-US" dirty="0"/>
          </a:p>
        </p:txBody>
      </p:sp>
      <p:pic>
        <p:nvPicPr>
          <p:cNvPr id="4" name="图片 3"/>
          <p:cNvPicPr>
            <a:picLocks noChangeAspect="1"/>
          </p:cNvPicPr>
          <p:nvPr/>
        </p:nvPicPr>
        <p:blipFill rotWithShape="1">
          <a:blip r:embed="rId1"/>
          <a:srcRect t="1" b="19656"/>
          <a:stretch>
            <a:fillRect/>
          </a:stretch>
        </p:blipFill>
        <p:spPr>
          <a:xfrm>
            <a:off x="7978984" y="1432247"/>
            <a:ext cx="3650518" cy="2250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博弈论的诞生：</a:t>
            </a:r>
            <a:r>
              <a:rPr lang="zh-CN" altLang="en-US" dirty="0">
                <a:solidFill>
                  <a:srgbClr val="0070C0"/>
                </a:solidFill>
              </a:rPr>
              <a:t>田忌赛马</a:t>
            </a:r>
            <a:endParaRPr lang="zh-CN" altLang="en-US" dirty="0">
              <a:solidFill>
                <a:srgbClr val="0070C0"/>
              </a:solidFill>
            </a:endParaRPr>
          </a:p>
        </p:txBody>
      </p:sp>
      <p:sp>
        <p:nvSpPr>
          <p:cNvPr id="3" name="内容占位符 2"/>
          <p:cNvSpPr>
            <a:spLocks noGrp="1"/>
          </p:cNvSpPr>
          <p:nvPr>
            <p:ph idx="1"/>
          </p:nvPr>
        </p:nvSpPr>
        <p:spPr/>
        <p:txBody>
          <a:bodyPr/>
          <a:lstStyle/>
          <a:p>
            <a:r>
              <a:rPr lang="zh-CN" altLang="en-US" dirty="0"/>
              <a:t>田忌信然之，与王及诸公子逐射千金。及临质，孙子曰：</a:t>
            </a:r>
            <a:endParaRPr lang="en-US" altLang="zh-CN" dirty="0"/>
          </a:p>
          <a:p>
            <a:pPr lvl="1"/>
            <a:r>
              <a:rPr lang="zh-CN" altLang="en-US" dirty="0"/>
              <a:t>“今以君之下驷与彼上驷，取君上驷与彼中驷，取君中驷与彼下驷。”既驰三辈毕，而田忌一不胜而再胜，卒得王千金。</a:t>
            </a:r>
            <a:endParaRPr lang="zh-CN" altLang="en-US" dirty="0"/>
          </a:p>
          <a:p>
            <a:pPr marL="457200" lvl="1" indent="0" algn="r">
              <a:buNone/>
            </a:pPr>
            <a:r>
              <a:rPr lang="en-US" altLang="zh-CN" dirty="0"/>
              <a:t>——《</a:t>
            </a:r>
            <a:r>
              <a:rPr lang="zh-CN" altLang="en-US" dirty="0"/>
              <a:t>史记</a:t>
            </a:r>
            <a:r>
              <a:rPr lang="en-US" altLang="zh-CN" dirty="0"/>
              <a:t>•</a:t>
            </a:r>
            <a:r>
              <a:rPr lang="zh-CN" altLang="en-US" dirty="0"/>
              <a:t>孙子吴起列传</a:t>
            </a:r>
            <a:r>
              <a:rPr lang="en-US" altLang="zh-CN" dirty="0"/>
              <a:t>》</a:t>
            </a:r>
            <a:endParaRPr lang="en-US" altLang="zh-CN" dirty="0"/>
          </a:p>
          <a:p>
            <a:endParaRPr lang="zh-CN" altLang="en-US" dirty="0"/>
          </a:p>
        </p:txBody>
      </p:sp>
      <p:graphicFrame>
        <p:nvGraphicFramePr>
          <p:cNvPr id="4" name="表格 3"/>
          <p:cNvGraphicFramePr>
            <a:graphicFrameLocks noGrp="1"/>
          </p:cNvGraphicFramePr>
          <p:nvPr/>
        </p:nvGraphicFramePr>
        <p:xfrm>
          <a:off x="831099" y="3677603"/>
          <a:ext cx="5014860" cy="1828800"/>
        </p:xfrm>
        <a:graphic>
          <a:graphicData uri="http://schemas.openxmlformats.org/drawingml/2006/table">
            <a:tbl>
              <a:tblPr firstRow="1" bandRow="1">
                <a:tableStyleId>{3B4B98B0-60AC-42C2-AFA5-B58CD77FA1E5}</a:tableStyleId>
              </a:tblPr>
              <a:tblGrid>
                <a:gridCol w="1253715"/>
                <a:gridCol w="1253715"/>
                <a:gridCol w="1253715"/>
                <a:gridCol w="1253715"/>
              </a:tblGrid>
              <a:tr h="178405">
                <a:tc>
                  <a:txBody>
                    <a:bodyPr/>
                    <a:lstStyle/>
                    <a:p>
                      <a:pPr algn="ctr"/>
                      <a:r>
                        <a:rPr lang="zh-CN" altLang="en-US" sz="2400" dirty="0"/>
                        <a:t>对局</a:t>
                      </a:r>
                      <a:endParaRPr lang="zh-CN" altLang="en-US" sz="2400" dirty="0"/>
                    </a:p>
                  </a:txBody>
                  <a:tcPr anchor="ctr"/>
                </a:tc>
                <a:tc>
                  <a:txBody>
                    <a:bodyPr/>
                    <a:lstStyle/>
                    <a:p>
                      <a:pPr algn="ctr"/>
                      <a:r>
                        <a:rPr lang="zh-CN" altLang="en-US" sz="2400" dirty="0"/>
                        <a:t>齐王马</a:t>
                      </a:r>
                      <a:endParaRPr lang="zh-CN" altLang="en-US" sz="2400" dirty="0"/>
                    </a:p>
                  </a:txBody>
                  <a:tcPr anchor="ctr"/>
                </a:tc>
                <a:tc>
                  <a:txBody>
                    <a:bodyPr/>
                    <a:lstStyle/>
                    <a:p>
                      <a:pPr algn="ctr"/>
                      <a:r>
                        <a:rPr lang="zh-CN" altLang="en-US" sz="2400" dirty="0"/>
                        <a:t>田忌马</a:t>
                      </a:r>
                      <a:endParaRPr lang="zh-CN" altLang="en-US" sz="2400" dirty="0"/>
                    </a:p>
                  </a:txBody>
                  <a:tcPr anchor="ctr"/>
                </a:tc>
                <a:tc>
                  <a:txBody>
                    <a:bodyPr/>
                    <a:lstStyle/>
                    <a:p>
                      <a:pPr algn="ctr"/>
                      <a:r>
                        <a:rPr lang="zh-CN" altLang="en-US" sz="2400" dirty="0"/>
                        <a:t>结果</a:t>
                      </a:r>
                      <a:endParaRPr lang="zh-CN" altLang="en-US" sz="2400" dirty="0"/>
                    </a:p>
                  </a:txBody>
                  <a:tcPr anchor="ctr"/>
                </a:tc>
              </a:tr>
              <a:tr h="178405">
                <a:tc>
                  <a:txBody>
                    <a:bodyPr/>
                    <a:lstStyle/>
                    <a:p>
                      <a:pPr algn="ctr"/>
                      <a:r>
                        <a:rPr lang="en-US" altLang="zh-CN" sz="2400" dirty="0">
                          <a:latin typeface="Times New Roman" panose="02020603050405020304" pitchFamily="16" charset="0"/>
                          <a:cs typeface="Times New Roman" panose="02020603050405020304" pitchFamily="16" charset="0"/>
                        </a:rPr>
                        <a:t>1</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A+</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A-</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zh-CN" altLang="en-US" sz="2400" dirty="0">
                          <a:latin typeface="Times New Roman" panose="02020603050405020304" pitchFamily="16" charset="0"/>
                          <a:cs typeface="Times New Roman" panose="02020603050405020304" pitchFamily="16" charset="0"/>
                        </a:rPr>
                        <a:t>齐王胜</a:t>
                      </a:r>
                      <a:endParaRPr lang="zh-CN" altLang="en-US" sz="2400" dirty="0">
                        <a:latin typeface="Times New Roman" panose="02020603050405020304" pitchFamily="16" charset="0"/>
                        <a:cs typeface="Times New Roman" panose="02020603050405020304" pitchFamily="16" charset="0"/>
                      </a:endParaRPr>
                    </a:p>
                  </a:txBody>
                  <a:tcPr anchor="ctr"/>
                </a:tc>
              </a:tr>
              <a:tr h="178405">
                <a:tc>
                  <a:txBody>
                    <a:bodyPr/>
                    <a:lstStyle/>
                    <a:p>
                      <a:pPr algn="ctr"/>
                      <a:r>
                        <a:rPr lang="en-US" altLang="zh-CN" sz="2400" dirty="0">
                          <a:latin typeface="Times New Roman" panose="02020603050405020304" pitchFamily="16" charset="0"/>
                          <a:cs typeface="Times New Roman" panose="02020603050405020304" pitchFamily="16" charset="0"/>
                        </a:rPr>
                        <a:t>2</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B+</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B-</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dirty="0">
                          <a:latin typeface="Times New Roman" panose="02020603050405020304" pitchFamily="16" charset="0"/>
                          <a:cs typeface="Times New Roman" panose="02020603050405020304" pitchFamily="16" charset="0"/>
                        </a:rPr>
                        <a:t>齐王胜</a:t>
                      </a:r>
                      <a:endParaRPr lang="zh-CN" altLang="en-US" sz="2400" dirty="0">
                        <a:latin typeface="Times New Roman" panose="02020603050405020304" pitchFamily="16" charset="0"/>
                        <a:cs typeface="Times New Roman" panose="02020603050405020304" pitchFamily="16" charset="0"/>
                      </a:endParaRPr>
                    </a:p>
                  </a:txBody>
                  <a:tcPr anchor="ctr"/>
                </a:tc>
              </a:tr>
              <a:tr h="178405">
                <a:tc>
                  <a:txBody>
                    <a:bodyPr/>
                    <a:lstStyle/>
                    <a:p>
                      <a:pPr algn="ctr"/>
                      <a:r>
                        <a:rPr lang="en-US" altLang="zh-CN" sz="2400" dirty="0">
                          <a:latin typeface="Times New Roman" panose="02020603050405020304" pitchFamily="16" charset="0"/>
                          <a:cs typeface="Times New Roman" panose="02020603050405020304" pitchFamily="16" charset="0"/>
                        </a:rPr>
                        <a:t>3</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C+</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C-</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dirty="0">
                          <a:latin typeface="Times New Roman" panose="02020603050405020304" pitchFamily="16" charset="0"/>
                          <a:cs typeface="Times New Roman" panose="02020603050405020304" pitchFamily="16" charset="0"/>
                        </a:rPr>
                        <a:t>齐王胜</a:t>
                      </a:r>
                      <a:endParaRPr lang="zh-CN" altLang="en-US" sz="2400" dirty="0">
                        <a:latin typeface="Times New Roman" panose="02020603050405020304" pitchFamily="16" charset="0"/>
                        <a:cs typeface="Times New Roman" panose="02020603050405020304" pitchFamily="16" charset="0"/>
                      </a:endParaRPr>
                    </a:p>
                  </a:txBody>
                  <a:tcPr anchor="ctr"/>
                </a:tc>
              </a:tr>
            </a:tbl>
          </a:graphicData>
        </a:graphic>
      </p:graphicFrame>
      <p:graphicFrame>
        <p:nvGraphicFramePr>
          <p:cNvPr id="5" name="表格 4"/>
          <p:cNvGraphicFramePr>
            <a:graphicFrameLocks noGrp="1"/>
          </p:cNvGraphicFramePr>
          <p:nvPr/>
        </p:nvGraphicFramePr>
        <p:xfrm>
          <a:off x="6419460" y="3677603"/>
          <a:ext cx="5014860" cy="1828800"/>
        </p:xfrm>
        <a:graphic>
          <a:graphicData uri="http://schemas.openxmlformats.org/drawingml/2006/table">
            <a:tbl>
              <a:tblPr firstRow="1" bandRow="1">
                <a:tableStyleId>{3B4B98B0-60AC-42C2-AFA5-B58CD77FA1E5}</a:tableStyleId>
              </a:tblPr>
              <a:tblGrid>
                <a:gridCol w="1253715"/>
                <a:gridCol w="1253715"/>
                <a:gridCol w="1253715"/>
                <a:gridCol w="1253715"/>
              </a:tblGrid>
              <a:tr h="308408">
                <a:tc>
                  <a:txBody>
                    <a:bodyPr/>
                    <a:lstStyle/>
                    <a:p>
                      <a:pPr algn="ctr"/>
                      <a:r>
                        <a:rPr lang="zh-CN" altLang="en-US" sz="2400" dirty="0"/>
                        <a:t>对局</a:t>
                      </a:r>
                      <a:endParaRPr lang="zh-CN" altLang="en-US" sz="2400" dirty="0"/>
                    </a:p>
                  </a:txBody>
                  <a:tcPr anchor="ctr"/>
                </a:tc>
                <a:tc>
                  <a:txBody>
                    <a:bodyPr/>
                    <a:lstStyle/>
                    <a:p>
                      <a:pPr algn="ctr"/>
                      <a:r>
                        <a:rPr lang="zh-CN" altLang="en-US" sz="2400" dirty="0"/>
                        <a:t>齐王马</a:t>
                      </a:r>
                      <a:endParaRPr lang="zh-CN" altLang="en-US" sz="2400" dirty="0"/>
                    </a:p>
                  </a:txBody>
                  <a:tcPr anchor="ctr"/>
                </a:tc>
                <a:tc>
                  <a:txBody>
                    <a:bodyPr/>
                    <a:lstStyle/>
                    <a:p>
                      <a:pPr algn="ctr"/>
                      <a:r>
                        <a:rPr lang="zh-CN" altLang="en-US" sz="2400" dirty="0"/>
                        <a:t>田忌马</a:t>
                      </a:r>
                      <a:endParaRPr lang="zh-CN" altLang="en-US" sz="2400" dirty="0"/>
                    </a:p>
                  </a:txBody>
                  <a:tcPr anchor="ctr"/>
                </a:tc>
                <a:tc>
                  <a:txBody>
                    <a:bodyPr/>
                    <a:lstStyle/>
                    <a:p>
                      <a:pPr algn="ctr"/>
                      <a:r>
                        <a:rPr lang="zh-CN" altLang="en-US" sz="2400" dirty="0"/>
                        <a:t>结果</a:t>
                      </a:r>
                      <a:endParaRPr lang="zh-CN" altLang="en-US" sz="2400" dirty="0"/>
                    </a:p>
                  </a:txBody>
                  <a:tcPr anchor="ctr"/>
                </a:tc>
              </a:tr>
              <a:tr h="308408">
                <a:tc>
                  <a:txBody>
                    <a:bodyPr/>
                    <a:lstStyle/>
                    <a:p>
                      <a:pPr algn="ctr"/>
                      <a:r>
                        <a:rPr lang="en-US" altLang="zh-CN" sz="2400" dirty="0">
                          <a:latin typeface="Times New Roman" panose="02020603050405020304" pitchFamily="16" charset="0"/>
                          <a:cs typeface="Times New Roman" panose="02020603050405020304" pitchFamily="16" charset="0"/>
                        </a:rPr>
                        <a:t>1</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A+</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C-</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zh-CN" altLang="en-US" sz="2400" dirty="0">
                          <a:latin typeface="Times New Roman" panose="02020603050405020304" pitchFamily="16" charset="0"/>
                          <a:cs typeface="Times New Roman" panose="02020603050405020304" pitchFamily="16" charset="0"/>
                        </a:rPr>
                        <a:t>齐王胜</a:t>
                      </a:r>
                      <a:endParaRPr lang="zh-CN" altLang="en-US" sz="2400" dirty="0">
                        <a:latin typeface="Times New Roman" panose="02020603050405020304" pitchFamily="16" charset="0"/>
                        <a:cs typeface="Times New Roman" panose="02020603050405020304" pitchFamily="16" charset="0"/>
                      </a:endParaRPr>
                    </a:p>
                  </a:txBody>
                  <a:tcPr anchor="ctr"/>
                </a:tc>
              </a:tr>
              <a:tr h="308408">
                <a:tc>
                  <a:txBody>
                    <a:bodyPr/>
                    <a:lstStyle/>
                    <a:p>
                      <a:pPr algn="ctr"/>
                      <a:r>
                        <a:rPr lang="en-US" altLang="zh-CN" sz="2400" dirty="0">
                          <a:latin typeface="Times New Roman" panose="02020603050405020304" pitchFamily="16" charset="0"/>
                          <a:cs typeface="Times New Roman" panose="02020603050405020304" pitchFamily="16" charset="0"/>
                        </a:rPr>
                        <a:t>2</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B+</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A-</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dirty="0">
                          <a:latin typeface="Times New Roman" panose="02020603050405020304" pitchFamily="16" charset="0"/>
                          <a:cs typeface="Times New Roman" panose="02020603050405020304" pitchFamily="16" charset="0"/>
                        </a:rPr>
                        <a:t>田忌胜</a:t>
                      </a:r>
                      <a:endParaRPr lang="zh-CN" altLang="en-US" sz="2400" dirty="0">
                        <a:latin typeface="Times New Roman" panose="02020603050405020304" pitchFamily="16" charset="0"/>
                        <a:cs typeface="Times New Roman" panose="02020603050405020304" pitchFamily="16" charset="0"/>
                      </a:endParaRPr>
                    </a:p>
                  </a:txBody>
                  <a:tcPr anchor="ctr"/>
                </a:tc>
              </a:tr>
              <a:tr h="308408">
                <a:tc>
                  <a:txBody>
                    <a:bodyPr/>
                    <a:lstStyle/>
                    <a:p>
                      <a:pPr algn="ctr"/>
                      <a:r>
                        <a:rPr lang="en-US" altLang="zh-CN" sz="2400" dirty="0">
                          <a:latin typeface="Times New Roman" panose="02020603050405020304" pitchFamily="16" charset="0"/>
                          <a:cs typeface="Times New Roman" panose="02020603050405020304" pitchFamily="16" charset="0"/>
                        </a:rPr>
                        <a:t>3</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C+</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algn="ctr"/>
                      <a:r>
                        <a:rPr lang="en-US" altLang="zh-CN" sz="2400" dirty="0">
                          <a:latin typeface="Times New Roman" panose="02020603050405020304" pitchFamily="16" charset="0"/>
                          <a:cs typeface="Times New Roman" panose="02020603050405020304" pitchFamily="16" charset="0"/>
                        </a:rPr>
                        <a:t>B-</a:t>
                      </a:r>
                      <a:endParaRPr lang="zh-CN" altLang="en-US" sz="2400" dirty="0">
                        <a:latin typeface="Times New Roman" panose="02020603050405020304" pitchFamily="16" charset="0"/>
                        <a:cs typeface="Times New Roman" panose="02020603050405020304" pitchFamily="16"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dirty="0">
                          <a:latin typeface="Times New Roman" panose="02020603050405020304" pitchFamily="16" charset="0"/>
                          <a:cs typeface="Times New Roman" panose="02020603050405020304" pitchFamily="16" charset="0"/>
                        </a:rPr>
                        <a:t>田忌胜</a:t>
                      </a:r>
                      <a:endParaRPr lang="zh-CN" altLang="en-US" sz="2400" dirty="0">
                        <a:latin typeface="Times New Roman" panose="02020603050405020304" pitchFamily="16" charset="0"/>
                        <a:cs typeface="Times New Roman" panose="02020603050405020304" pitchFamily="16" charset="0"/>
                      </a:endParaRPr>
                    </a:p>
                  </a:txBody>
                  <a:tcPr anchor="ctr"/>
                </a:tc>
              </a:tr>
            </a:tbl>
          </a:graphicData>
        </a:graphic>
      </p:graphicFrame>
      <p:sp>
        <p:nvSpPr>
          <p:cNvPr id="6" name="文本框 5"/>
          <p:cNvSpPr txBox="1"/>
          <p:nvPr/>
        </p:nvSpPr>
        <p:spPr>
          <a:xfrm>
            <a:off x="2893907" y="5505662"/>
            <a:ext cx="889244" cy="523220"/>
          </a:xfrm>
          <a:prstGeom prst="rect">
            <a:avLst/>
          </a:prstGeom>
          <a:noFill/>
        </p:spPr>
        <p:txBody>
          <a:bodyPr wrap="square" rtlCol="0">
            <a:spAutoFit/>
          </a:bodyPr>
          <a:lstStyle/>
          <a:p>
            <a:pPr algn="ctr"/>
            <a:r>
              <a:rPr lang="en-US" altLang="zh-CN" sz="2800" dirty="0">
                <a:latin typeface="Times New Roman" panose="02020603050405020304" pitchFamily="16" charset="0"/>
                <a:cs typeface="Times New Roman" panose="02020603050405020304" pitchFamily="16" charset="0"/>
              </a:rPr>
              <a:t>3:0</a:t>
            </a:r>
            <a:endParaRPr lang="zh-CN" altLang="en-US" sz="2800" dirty="0">
              <a:latin typeface="Times New Roman" panose="02020603050405020304" pitchFamily="16" charset="0"/>
              <a:cs typeface="Times New Roman" panose="02020603050405020304" pitchFamily="16" charset="0"/>
            </a:endParaRPr>
          </a:p>
        </p:txBody>
      </p:sp>
      <p:sp>
        <p:nvSpPr>
          <p:cNvPr id="7" name="文本框 6"/>
          <p:cNvSpPr txBox="1"/>
          <p:nvPr/>
        </p:nvSpPr>
        <p:spPr>
          <a:xfrm>
            <a:off x="8455264" y="5502869"/>
            <a:ext cx="943251" cy="523220"/>
          </a:xfrm>
          <a:prstGeom prst="rect">
            <a:avLst/>
          </a:prstGeom>
          <a:noFill/>
        </p:spPr>
        <p:txBody>
          <a:bodyPr wrap="square" rtlCol="0">
            <a:spAutoFit/>
          </a:bodyPr>
          <a:lstStyle/>
          <a:p>
            <a:pPr algn="ctr"/>
            <a:r>
              <a:rPr lang="en-US" altLang="zh-CN" sz="2800" dirty="0">
                <a:latin typeface="Times New Roman" panose="02020603050405020304" pitchFamily="16" charset="0"/>
                <a:cs typeface="Times New Roman" panose="02020603050405020304" pitchFamily="16" charset="0"/>
              </a:rPr>
              <a:t>1:2</a:t>
            </a:r>
            <a:endParaRPr lang="zh-CN" altLang="en-US" sz="2800" dirty="0">
              <a:latin typeface="Times New Roman" panose="02020603050405020304" pitchFamily="16" charset="0"/>
              <a:cs typeface="Times New Roman" panose="02020603050405020304" pitchFamily="16" charset="0"/>
            </a:endParaRPr>
          </a:p>
        </p:txBody>
      </p:sp>
      <p:sp>
        <p:nvSpPr>
          <p:cNvPr id="8" name="矩形 7"/>
          <p:cNvSpPr/>
          <p:nvPr/>
        </p:nvSpPr>
        <p:spPr>
          <a:xfrm>
            <a:off x="4283892" y="5937662"/>
            <a:ext cx="3722039" cy="523220"/>
          </a:xfrm>
          <a:prstGeom prst="rect">
            <a:avLst/>
          </a:prstGeom>
        </p:spPr>
        <p:txBody>
          <a:bodyPr wrap="square">
            <a:spAutoFit/>
          </a:bodyPr>
          <a:lstStyle/>
          <a:p>
            <a:pPr algn="ctr"/>
            <a:r>
              <a:rPr lang="zh-CN" altLang="en-US" sz="2800" b="1" dirty="0">
                <a:solidFill>
                  <a:srgbClr val="C00000"/>
                </a:solidFill>
                <a:latin typeface="黑体" panose="02010609060101010101" pitchFamily="49" charset="-122"/>
                <a:ea typeface="黑体" panose="02010609060101010101" pitchFamily="49" charset="-122"/>
              </a:rPr>
              <a:t>以己之长 攻彼之短</a:t>
            </a:r>
            <a:endParaRPr lang="zh-CN" altLang="en-US" sz="2800" b="1"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博弈论的诞生：</a:t>
            </a:r>
            <a:r>
              <a:rPr lang="zh-CN" altLang="en-US" dirty="0">
                <a:solidFill>
                  <a:srgbClr val="0070C0"/>
                </a:solidFill>
                <a:latin typeface="黑体" panose="02010609060101010101" pitchFamily="49" charset="-122"/>
                <a:cs typeface="Times New Roman" panose="02020603050405020304" pitchFamily="16" charset="0"/>
              </a:rPr>
              <a:t>现代博弈论的建立</a:t>
            </a:r>
            <a:endParaRPr lang="zh-CN" altLang="en-US" dirty="0"/>
          </a:p>
        </p:txBody>
      </p:sp>
      <p:sp>
        <p:nvSpPr>
          <p:cNvPr id="3" name="内容占位符 2"/>
          <p:cNvSpPr>
            <a:spLocks noGrp="1"/>
          </p:cNvSpPr>
          <p:nvPr>
            <p:ph idx="1"/>
          </p:nvPr>
        </p:nvSpPr>
        <p:spPr>
          <a:xfrm>
            <a:off x="394447" y="789709"/>
            <a:ext cx="7598777" cy="5915887"/>
          </a:xfrm>
        </p:spPr>
        <p:txBody>
          <a:bodyPr>
            <a:normAutofit/>
          </a:bodyPr>
          <a:lstStyle/>
          <a:p>
            <a:r>
              <a:rPr lang="zh-CN" altLang="en-US" dirty="0"/>
              <a:t>博弈论 </a:t>
            </a:r>
            <a:r>
              <a:rPr lang="en-US" altLang="zh-CN" dirty="0"/>
              <a:t>(game theory)</a:t>
            </a:r>
            <a:r>
              <a:rPr lang="zh-CN" altLang="en-US" dirty="0"/>
              <a:t>，又称对策论。</a:t>
            </a:r>
            <a:endParaRPr lang="zh-CN" altLang="en-US" dirty="0"/>
          </a:p>
          <a:p>
            <a:pPr lvl="1"/>
            <a:r>
              <a:rPr lang="zh-CN" altLang="en-US" dirty="0"/>
              <a:t>博弈行为：带有相互竞争性质的主体，为了达到各自目标和利益，采取的带有对抗性质的行为。</a:t>
            </a:r>
            <a:endParaRPr lang="zh-CN" altLang="en-US" dirty="0"/>
          </a:p>
          <a:p>
            <a:pPr lvl="1"/>
            <a:r>
              <a:rPr lang="zh-CN" altLang="en-US" dirty="0"/>
              <a:t>博弈论主要研究博弈行为中最优的对抗策略及其稳定局势，协助人们在一定规则范围内寻求最合理的行为方式。</a:t>
            </a:r>
            <a:endParaRPr lang="zh-CN" altLang="en-US" dirty="0"/>
          </a:p>
          <a:p>
            <a:pPr lvl="1"/>
            <a:r>
              <a:rPr lang="en-US" altLang="zh-CN" dirty="0"/>
              <a:t>《</a:t>
            </a:r>
            <a:r>
              <a:rPr lang="zh-CN" altLang="en-US" dirty="0"/>
              <a:t>博弈论与经济行为</a:t>
            </a:r>
            <a:r>
              <a:rPr lang="en-US" altLang="zh-CN" dirty="0"/>
              <a:t>》</a:t>
            </a:r>
            <a:r>
              <a:rPr lang="zh-CN" altLang="en-US" dirty="0"/>
              <a:t>以数学形式来阐述博弈论及其应用。冯</a:t>
            </a:r>
            <a:r>
              <a:rPr lang="en-US" altLang="zh-CN" dirty="0"/>
              <a:t>·</a:t>
            </a:r>
            <a:r>
              <a:rPr lang="zh-CN" altLang="en-US" dirty="0"/>
              <a:t>诺伊曼被称为现代博弈论之父。</a:t>
            </a:r>
            <a:endParaRPr lang="zh-CN" altLang="en-US" dirty="0"/>
          </a:p>
        </p:txBody>
      </p:sp>
      <p:pic>
        <p:nvPicPr>
          <p:cNvPr id="4" name="图片 3"/>
          <p:cNvPicPr>
            <a:picLocks noChangeAspect="1"/>
          </p:cNvPicPr>
          <p:nvPr/>
        </p:nvPicPr>
        <p:blipFill>
          <a:blip r:embed="rId1"/>
          <a:stretch>
            <a:fillRect/>
          </a:stretch>
        </p:blipFill>
        <p:spPr>
          <a:xfrm>
            <a:off x="8436469" y="1"/>
            <a:ext cx="3755530" cy="4851918"/>
          </a:xfrm>
          <a:prstGeom prst="rect">
            <a:avLst/>
          </a:prstGeom>
        </p:spPr>
      </p:pic>
      <p:sp>
        <p:nvSpPr>
          <p:cNvPr id="5" name="文本框 4"/>
          <p:cNvSpPr txBox="1"/>
          <p:nvPr/>
        </p:nvSpPr>
        <p:spPr>
          <a:xfrm>
            <a:off x="8182186" y="4851919"/>
            <a:ext cx="4009813" cy="1446550"/>
          </a:xfrm>
          <a:prstGeom prst="rect">
            <a:avLst/>
          </a:prstGeom>
          <a:noFill/>
        </p:spPr>
        <p:txBody>
          <a:bodyPr wrap="square" rtlCol="0">
            <a:spAutoFit/>
          </a:bodyPr>
          <a:lstStyle/>
          <a:p>
            <a:pPr algn="ctr"/>
            <a:r>
              <a:rPr lang="de-DE" altLang="zh-CN" sz="2200" b="1" dirty="0">
                <a:latin typeface="Times New Roman" panose="02020603050405020304" pitchFamily="16" charset="0"/>
                <a:cs typeface="Times New Roman" panose="02020603050405020304" pitchFamily="16" charset="0"/>
              </a:rPr>
              <a:t>John von Neumann, Oskar Morgenstern</a:t>
            </a:r>
            <a:r>
              <a:rPr lang="en-US" altLang="zh-CN" sz="2200" b="1" dirty="0">
                <a:latin typeface="Times New Roman" panose="02020603050405020304" pitchFamily="16" charset="0"/>
                <a:cs typeface="Times New Roman" panose="02020603050405020304" pitchFamily="16" charset="0"/>
              </a:rPr>
              <a:t>, </a:t>
            </a:r>
            <a:r>
              <a:rPr lang="en-US" altLang="zh-CN" sz="2200" b="1" i="1" dirty="0">
                <a:latin typeface="Times New Roman" panose="02020603050405020304" pitchFamily="16" charset="0"/>
                <a:cs typeface="Times New Roman" panose="02020603050405020304" pitchFamily="16" charset="0"/>
              </a:rPr>
              <a:t>Theory of Games and Economic Behavior</a:t>
            </a:r>
            <a:r>
              <a:rPr lang="en-US" altLang="zh-CN" sz="2200" b="1" dirty="0">
                <a:latin typeface="Times New Roman" panose="02020603050405020304" pitchFamily="16" charset="0"/>
                <a:cs typeface="Times New Roman" panose="02020603050405020304" pitchFamily="16" charset="0"/>
              </a:rPr>
              <a:t>, 1944, Princeton University Press</a:t>
            </a:r>
            <a:endParaRPr lang="zh-CN" altLang="en-US" sz="22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博弈论的相关概念：</a:t>
            </a:r>
            <a:r>
              <a:rPr lang="zh-CN" altLang="en-US" dirty="0">
                <a:solidFill>
                  <a:srgbClr val="0070C0"/>
                </a:solidFill>
                <a:latin typeface="黑体" panose="02010609060101010101" pitchFamily="49" charset="-122"/>
                <a:cs typeface="Times New Roman" panose="02020603050405020304" pitchFamily="16" charset="0"/>
              </a:rPr>
              <a:t>博弈的要素</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solidFill>
                  <a:srgbClr val="0070C0"/>
                </a:solidFill>
              </a:rPr>
              <a:t>玩家</a:t>
            </a:r>
            <a:r>
              <a:rPr lang="zh-CN" altLang="en-US" dirty="0"/>
              <a:t> </a:t>
            </a:r>
            <a:r>
              <a:rPr lang="en-US" altLang="zh-CN" dirty="0"/>
              <a:t>(player) </a:t>
            </a:r>
            <a:r>
              <a:rPr lang="zh-CN" altLang="en-US" dirty="0"/>
              <a:t>：参与博弈的决策主体</a:t>
            </a:r>
            <a:endParaRPr lang="zh-CN" altLang="en-US" dirty="0"/>
          </a:p>
          <a:p>
            <a:r>
              <a:rPr lang="zh-CN" altLang="en-US" dirty="0">
                <a:solidFill>
                  <a:srgbClr val="0070C0"/>
                </a:solidFill>
              </a:rPr>
              <a:t>策略</a:t>
            </a:r>
            <a:r>
              <a:rPr lang="zh-CN" altLang="en-US" dirty="0"/>
              <a:t> </a:t>
            </a:r>
            <a:r>
              <a:rPr lang="en-US" altLang="zh-CN" dirty="0"/>
              <a:t>(strategy) </a:t>
            </a:r>
            <a:r>
              <a:rPr lang="zh-CN" altLang="en-US" dirty="0"/>
              <a:t>：玩家可以采取的行动方案，是一整套在采取行动之前就已经准备好的完整方案。</a:t>
            </a:r>
            <a:endParaRPr lang="zh-CN" altLang="en-US" dirty="0"/>
          </a:p>
          <a:p>
            <a:pPr lvl="1"/>
            <a:r>
              <a:rPr lang="zh-CN" altLang="en-US" dirty="0"/>
              <a:t>某个玩家可采纳策略的全体组合形成了</a:t>
            </a:r>
            <a:r>
              <a:rPr lang="zh-CN" altLang="en-US" dirty="0">
                <a:solidFill>
                  <a:srgbClr val="0070C0"/>
                </a:solidFill>
              </a:rPr>
              <a:t>策略集</a:t>
            </a:r>
            <a:r>
              <a:rPr lang="zh-CN" altLang="en-US" dirty="0"/>
              <a:t> </a:t>
            </a:r>
            <a:r>
              <a:rPr lang="en-US" altLang="zh-CN" dirty="0"/>
              <a:t>(strategy set) </a:t>
            </a:r>
            <a:endParaRPr lang="en-US" altLang="zh-CN" dirty="0"/>
          </a:p>
          <a:p>
            <a:pPr lvl="1"/>
            <a:r>
              <a:rPr lang="zh-CN" altLang="en-US" dirty="0"/>
              <a:t>所有玩家各自采取行动后形成的状态被称为</a:t>
            </a:r>
            <a:r>
              <a:rPr lang="zh-CN" altLang="en-US" dirty="0">
                <a:solidFill>
                  <a:srgbClr val="0070C0"/>
                </a:solidFill>
              </a:rPr>
              <a:t>局势</a:t>
            </a:r>
            <a:r>
              <a:rPr lang="zh-CN" altLang="en-US" dirty="0"/>
              <a:t> </a:t>
            </a:r>
            <a:r>
              <a:rPr lang="en-US" altLang="zh-CN" dirty="0"/>
              <a:t>(outcome) </a:t>
            </a:r>
            <a:endParaRPr lang="en-US" altLang="zh-CN" dirty="0"/>
          </a:p>
          <a:p>
            <a:pPr lvl="1"/>
            <a:r>
              <a:rPr lang="zh-CN" altLang="en-US" dirty="0">
                <a:solidFill>
                  <a:srgbClr val="0070C0"/>
                </a:solidFill>
              </a:rPr>
              <a:t>混合策略</a:t>
            </a:r>
            <a:r>
              <a:rPr lang="zh-CN" altLang="en-US" dirty="0"/>
              <a:t> </a:t>
            </a:r>
            <a:r>
              <a:rPr lang="en-US" altLang="zh-CN" dirty="0"/>
              <a:t>(mixed strategy):</a:t>
            </a:r>
            <a:r>
              <a:rPr lang="zh-CN" altLang="en-US" dirty="0"/>
              <a:t> 玩家可通过一定概率来选择若干个不同的策略</a:t>
            </a:r>
            <a:endParaRPr lang="en-US" altLang="zh-CN" dirty="0"/>
          </a:p>
          <a:p>
            <a:pPr lvl="1"/>
            <a:r>
              <a:rPr lang="zh-CN" altLang="en-US" dirty="0">
                <a:solidFill>
                  <a:srgbClr val="0070C0"/>
                </a:solidFill>
              </a:rPr>
              <a:t>纯策略</a:t>
            </a:r>
            <a:r>
              <a:rPr lang="zh-CN" altLang="en-US" dirty="0"/>
              <a:t> </a:t>
            </a:r>
            <a:r>
              <a:rPr lang="en-US" altLang="zh-CN" dirty="0"/>
              <a:t>(pure strategy): </a:t>
            </a:r>
            <a:r>
              <a:rPr lang="zh-CN" altLang="en-US" dirty="0"/>
              <a:t>玩家每次行动都选择某个确定的策略</a:t>
            </a:r>
            <a:endParaRPr lang="en-US" altLang="zh-CN" dirty="0"/>
          </a:p>
          <a:p>
            <a:r>
              <a:rPr lang="zh-CN" altLang="en-US" dirty="0">
                <a:solidFill>
                  <a:srgbClr val="0070C0"/>
                </a:solidFill>
              </a:rPr>
              <a:t>收益</a:t>
            </a:r>
            <a:r>
              <a:rPr lang="zh-CN" altLang="en-US" dirty="0"/>
              <a:t> </a:t>
            </a:r>
            <a:r>
              <a:rPr lang="en-US" altLang="zh-CN" dirty="0"/>
              <a:t>(payoff) </a:t>
            </a:r>
            <a:r>
              <a:rPr lang="zh-CN" altLang="en-US" dirty="0"/>
              <a:t>：各个玩家在不同局势下得到的利益</a:t>
            </a:r>
            <a:endParaRPr lang="zh-CN" altLang="en-US" dirty="0"/>
          </a:p>
          <a:p>
            <a:pPr lvl="1"/>
            <a:r>
              <a:rPr lang="zh-CN" altLang="en-US" dirty="0"/>
              <a:t>混合策略意义下的收益应为期望收益 </a:t>
            </a:r>
            <a:r>
              <a:rPr lang="en-US" altLang="zh-CN" dirty="0"/>
              <a:t>(expected payoff) </a:t>
            </a:r>
            <a:endParaRPr lang="en-US" altLang="zh-CN" dirty="0"/>
          </a:p>
          <a:p>
            <a:r>
              <a:rPr lang="zh-CN" altLang="en-US" dirty="0">
                <a:solidFill>
                  <a:srgbClr val="0070C0"/>
                </a:solidFill>
              </a:rPr>
              <a:t>规则</a:t>
            </a:r>
            <a:r>
              <a:rPr lang="zh-CN" altLang="en-US" dirty="0"/>
              <a:t> </a:t>
            </a:r>
            <a:r>
              <a:rPr lang="en-US" altLang="zh-CN" dirty="0"/>
              <a:t>(rule) </a:t>
            </a:r>
            <a:r>
              <a:rPr lang="zh-CN" altLang="en-US" dirty="0"/>
              <a:t>：对玩家行动的先后顺序、玩家获得信息多少等内容的规定</a:t>
            </a:r>
            <a:endParaRPr lang="zh-CN" altLang="en-US"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博弈论的相关概念：</a:t>
            </a:r>
            <a:r>
              <a:rPr lang="zh-CN" altLang="en-US" dirty="0">
                <a:solidFill>
                  <a:srgbClr val="0070C0"/>
                </a:solidFill>
                <a:latin typeface="黑体" panose="02010609060101010101" pitchFamily="49" charset="-122"/>
                <a:cs typeface="Times New Roman" panose="02020603050405020304" pitchFamily="16" charset="0"/>
              </a:rPr>
              <a:t>研究范式</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建模者对</a:t>
            </a:r>
            <a:r>
              <a:rPr lang="zh-CN" altLang="en-US" dirty="0">
                <a:solidFill>
                  <a:srgbClr val="0070C0"/>
                </a:solidFill>
                <a:latin typeface="Times New Roman" panose="02020603050405020304" pitchFamily="16" charset="0"/>
                <a:cs typeface="Times New Roman" panose="02020603050405020304" pitchFamily="16" charset="0"/>
              </a:rPr>
              <a:t>玩家</a:t>
            </a:r>
            <a:r>
              <a:rPr lang="zh-CN" altLang="en-US" dirty="0">
                <a:latin typeface="Times New Roman" panose="02020603050405020304" pitchFamily="16" charset="0"/>
                <a:cs typeface="Times New Roman" panose="02020603050405020304" pitchFamily="16" charset="0"/>
              </a:rPr>
              <a:t>规定可采取的</a:t>
            </a:r>
            <a:r>
              <a:rPr lang="zh-CN" altLang="en-US" dirty="0">
                <a:solidFill>
                  <a:srgbClr val="0070C0"/>
                </a:solidFill>
                <a:latin typeface="Times New Roman" panose="02020603050405020304" pitchFamily="16" charset="0"/>
                <a:cs typeface="Times New Roman" panose="02020603050405020304" pitchFamily="16" charset="0"/>
              </a:rPr>
              <a:t>策略集</a:t>
            </a:r>
            <a:r>
              <a:rPr lang="zh-CN" altLang="en-US" dirty="0">
                <a:latin typeface="Times New Roman" panose="02020603050405020304" pitchFamily="16" charset="0"/>
                <a:cs typeface="Times New Roman" panose="02020603050405020304" pitchFamily="16" charset="0"/>
              </a:rPr>
              <a:t>和取得的收益，观察当玩家选择若干策略以最大化其收益时会产生什么结果</a:t>
            </a:r>
            <a:endParaRPr lang="en-US" altLang="zh-CN" dirty="0">
              <a:latin typeface="Times New Roman" panose="02020603050405020304" pitchFamily="16" charset="0"/>
              <a:cs typeface="Times New Roman" panose="02020603050405020304" pitchFamily="16" charset="0"/>
            </a:endParaRPr>
          </a:p>
          <a:p>
            <a:endParaRPr lang="zh-CN" altLang="en-US" dirty="0"/>
          </a:p>
        </p:txBody>
      </p:sp>
      <p:sp>
        <p:nvSpPr>
          <p:cNvPr id="4" name="矩形 3"/>
          <p:cNvSpPr/>
          <p:nvPr/>
        </p:nvSpPr>
        <p:spPr>
          <a:xfrm>
            <a:off x="2371107" y="4523207"/>
            <a:ext cx="7449786" cy="646331"/>
          </a:xfrm>
          <a:prstGeom prst="rect">
            <a:avLst/>
          </a:prstGeom>
        </p:spPr>
        <p:txBody>
          <a:bodyPr wrap="square">
            <a:spAutoFit/>
          </a:bodyPr>
          <a:lstStyle/>
          <a:p>
            <a:pPr algn="ctr"/>
            <a:r>
              <a:rPr lang="zh-CN" altLang="en-US" sz="36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两害相权取其轻，两利相权取其重</a:t>
            </a:r>
            <a:endParaRPr lang="zh-CN" altLang="en-US" sz="3600"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囚徒困境 </a:t>
            </a:r>
            <a:r>
              <a:rPr lang="en-US" altLang="zh-CN" dirty="0">
                <a:solidFill>
                  <a:srgbClr val="0070C0"/>
                </a:solidFill>
                <a:latin typeface="Times New Roman" panose="02020603050405020304" pitchFamily="16" charset="0"/>
                <a:cs typeface="Times New Roman" panose="02020603050405020304" pitchFamily="16" charset="0"/>
              </a:rPr>
              <a:t>(prisoner’s dilemma) </a:t>
            </a:r>
            <a:endParaRPr lang="zh-CN" altLang="en-US" dirty="0"/>
          </a:p>
        </p:txBody>
      </p:sp>
      <p:sp>
        <p:nvSpPr>
          <p:cNvPr id="3" name="内容占位符 2"/>
          <p:cNvSpPr>
            <a:spLocks noGrp="1"/>
          </p:cNvSpPr>
          <p:nvPr>
            <p:ph idx="1"/>
          </p:nvPr>
        </p:nvSpPr>
        <p:spPr/>
        <p:txBody>
          <a:bodyPr>
            <a:normAutofit/>
          </a:bodyPr>
          <a:lstStyle/>
          <a:p>
            <a:r>
              <a:rPr lang="en-US" altLang="zh-CN" dirty="0"/>
              <a:t>1950</a:t>
            </a:r>
            <a:r>
              <a:rPr lang="zh-CN" altLang="en-US" dirty="0"/>
              <a:t>年，兰德公司的弗勒德和德雷希尔拟定了相关困境理论</a:t>
            </a:r>
            <a:endParaRPr lang="en-US" altLang="zh-CN" dirty="0"/>
          </a:p>
          <a:p>
            <a:pPr lvl="1"/>
            <a:r>
              <a:rPr lang="zh-CN" altLang="en-US" dirty="0"/>
              <a:t>后来普林斯顿大学数学家阿尔伯特</a:t>
            </a:r>
            <a:r>
              <a:rPr lang="en-US" altLang="zh-CN" dirty="0"/>
              <a:t>·</a:t>
            </a:r>
            <a:r>
              <a:rPr lang="zh-CN" altLang="en-US" dirty="0"/>
              <a:t>塔克以“囚徒方式”阐述 </a:t>
            </a:r>
            <a:endParaRPr lang="zh-CN" altLang="en-US" dirty="0"/>
          </a:p>
          <a:p>
            <a:pPr lvl="1"/>
            <a:r>
              <a:rPr lang="zh-CN" altLang="en-US" dirty="0"/>
              <a:t>警方逮捕了共同犯罪的甲和乙，但没有掌握充分证据</a:t>
            </a:r>
            <a:endParaRPr lang="en-US" altLang="zh-CN" dirty="0"/>
          </a:p>
          <a:p>
            <a:r>
              <a:rPr lang="zh-CN" altLang="en-US" dirty="0"/>
              <a:t>分开审讯：</a:t>
            </a:r>
            <a:endParaRPr lang="zh-CN" altLang="en-US" dirty="0"/>
          </a:p>
          <a:p>
            <a:pPr lvl="1"/>
            <a:r>
              <a:rPr lang="zh-CN" altLang="en-US" dirty="0"/>
              <a:t>若一人认罪并指证对方，而另一方保持沉默，则此人会被当即释放，沉默者会被判监禁</a:t>
            </a:r>
            <a:r>
              <a:rPr lang="en-US" altLang="zh-CN" dirty="0"/>
              <a:t>10</a:t>
            </a:r>
            <a:r>
              <a:rPr lang="zh-CN" altLang="en-US" dirty="0"/>
              <a:t>年</a:t>
            </a:r>
            <a:endParaRPr lang="zh-CN" altLang="en-US" dirty="0"/>
          </a:p>
          <a:p>
            <a:pPr lvl="1"/>
            <a:r>
              <a:rPr lang="zh-CN" altLang="en-US" dirty="0"/>
              <a:t>若两人都沉默，则根据已有的犯罪证据两人各判半年</a:t>
            </a:r>
            <a:endParaRPr lang="zh-CN" altLang="en-US" dirty="0"/>
          </a:p>
          <a:p>
            <a:pPr lvl="1"/>
            <a:r>
              <a:rPr lang="zh-CN" altLang="en-US" dirty="0"/>
              <a:t>若两人都认罪并相互指证，则两人各判</a:t>
            </a:r>
            <a:r>
              <a:rPr lang="en-US" altLang="zh-CN" dirty="0"/>
              <a:t>5</a:t>
            </a:r>
            <a:r>
              <a:rPr lang="zh-CN" altLang="en-US" dirty="0"/>
              <a:t>年</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用神经网络拟合</a:t>
            </a:r>
            <a:r>
              <a:rPr lang="en-US" altLang="zh-CN" dirty="0"/>
              <a:t>(</a:t>
            </a:r>
            <a:r>
              <a:rPr lang="zh-CN" altLang="en-US" dirty="0"/>
              <a:t>行动</a:t>
            </a:r>
            <a:r>
              <a:rPr lang="en-US" altLang="zh-CN" dirty="0"/>
              <a:t>)</a:t>
            </a:r>
            <a:r>
              <a:rPr lang="zh-CN" altLang="en-US" dirty="0"/>
              <a:t>价值函数：</a:t>
            </a:r>
            <a:r>
              <a:rPr lang="en-US" altLang="zh-CN" dirty="0"/>
              <a:t>Deep Q-learning</a:t>
            </a:r>
            <a:endParaRPr lang="zh-CN" altLang="en-US" dirty="0"/>
          </a:p>
        </p:txBody>
      </p:sp>
      <p:sp>
        <p:nvSpPr>
          <p:cNvPr id="3" name="内容占位符 2"/>
          <p:cNvSpPr>
            <a:spLocks noGrp="1"/>
          </p:cNvSpPr>
          <p:nvPr>
            <p:ph idx="1"/>
          </p:nvPr>
        </p:nvSpPr>
        <p:spPr>
          <a:xfrm>
            <a:off x="394447" y="789710"/>
            <a:ext cx="11355295" cy="669129"/>
          </a:xfrm>
        </p:spPr>
        <p:txBody>
          <a:bodyPr>
            <a:normAutofit/>
          </a:bodyPr>
          <a:lstStyle/>
          <a:p>
            <a:r>
              <a:rPr lang="zh-CN" altLang="en-US" sz="2800" dirty="0"/>
              <a:t>用深度神经网络拟合𝑞函数</a:t>
            </a:r>
            <a:endParaRPr lang="zh-CN" altLang="en-US" sz="2800" dirty="0"/>
          </a:p>
          <a:p>
            <a:endParaRPr lang="zh-CN" altLang="en-US" sz="2800" dirty="0"/>
          </a:p>
        </p:txBody>
      </p:sp>
      <p:sp>
        <p:nvSpPr>
          <p:cNvPr id="5" name="矩形 4"/>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mc:Choice xmlns:a14="http://schemas.microsoft.com/office/drawing/2010/main" Requires="a14">
          <p:sp>
            <p:nvSpPr>
              <p:cNvPr id="6" name="文本框 5"/>
              <p:cNvSpPr txBox="1"/>
              <p:nvPr/>
            </p:nvSpPr>
            <p:spPr>
              <a:xfrm>
                <a:off x="729765" y="1370567"/>
                <a:ext cx="10034488" cy="3729162"/>
              </a:xfrm>
              <a:prstGeom prst="rect">
                <a:avLst/>
              </a:prstGeom>
              <a:noFill/>
              <a:ln>
                <a:solidFill>
                  <a:schemeClr val="tx1"/>
                </a:solidFill>
              </a:ln>
            </p:spPr>
            <p:txBody>
              <a:bodyPr wrap="square" rtlCol="0">
                <a:spAutoFit/>
              </a:bodyPr>
              <a:lstStyle/>
              <a:p>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初始化</a:t>
                </a:r>
                <a14:m>
                  <m:oMath xmlns:m="http://schemas.openxmlformats.org/officeDocument/2006/math">
                    <m:sSub>
                      <m:sSubPr>
                        <m:ctrlPr>
                          <a:rPr lang="en-US" altLang="zh-CN" sz="2000" b="1"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panose="02040503050406030204" pitchFamily="18" charset="0"/>
                            <a:ea typeface="黑体" panose="02010609060101010101" pitchFamily="49" charset="-122"/>
                          </a:rPr>
                          <m:t>𝒒</m:t>
                        </m:r>
                      </m:e>
                      <m:sub>
                        <m:r>
                          <a:rPr lang="en-US" altLang="zh-CN" sz="2000" b="1" i="1">
                            <a:solidFill>
                              <a:schemeClr val="tx1"/>
                            </a:solidFill>
                            <a:latin typeface="Cambria Math" panose="02040503050406030204" pitchFamily="18" charset="0"/>
                            <a:ea typeface="黑体" panose="02010609060101010101" pitchFamily="49" charset="-122"/>
                          </a:rPr>
                          <m:t>𝝅</m:t>
                        </m:r>
                      </m:sub>
                    </m:sSub>
                  </m:oMath>
                </a14:m>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函数的参数</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𝜽</m:t>
                    </m:r>
                  </m:oMath>
                </a14:m>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初始化</a:t>
                </a:r>
                <a:r>
                  <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s</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为初始状态</a:t>
                </a:r>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循环</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rPr>
                  <a:t>采样</a:t>
                </a:r>
                <a14:m>
                  <m:oMath xmlns:m="http://schemas.openxmlformats.org/officeDocument/2006/math">
                    <m:r>
                      <a:rPr lang="en-US" altLang="zh-CN" sz="2000" b="1" i="1" dirty="0" smtClean="0">
                        <a:solidFill>
                          <a:schemeClr val="tx1"/>
                        </a:solidFill>
                        <a:latin typeface="Cambria Math" panose="02040503050406030204" pitchFamily="18" charset="0"/>
                        <a:ea typeface="黑体" panose="02010609060101010101" pitchFamily="49" charset="-122"/>
                      </a:rPr>
                      <m:t>𝒂</m:t>
                    </m:r>
                    <m:r>
                      <a:rPr lang="en-US" altLang="zh-CN" sz="2000" b="1" i="1" dirty="0" smtClean="0">
                        <a:solidFill>
                          <a:schemeClr val="tx1"/>
                        </a:solidFill>
                        <a:latin typeface="Cambria Math" panose="02040503050406030204" pitchFamily="18" charset="0"/>
                        <a:ea typeface="黑体" panose="02010609060101010101" pitchFamily="49" charset="-122"/>
                      </a:rPr>
                      <m:t>∼</m:t>
                    </m:r>
                    <m:r>
                      <a:rPr lang="en-US" altLang="zh-CN" sz="2000" b="1" i="1">
                        <a:solidFill>
                          <a:schemeClr val="tx1"/>
                        </a:solidFill>
                        <a:latin typeface="Cambria Math" panose="02040503050406030204" pitchFamily="18" charset="0"/>
                      </a:rPr>
                      <m:t>𝝐</m:t>
                    </m:r>
                    <m:r>
                      <m:rPr>
                        <m:nor/>
                      </m:rP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m:t>−</m:t>
                    </m:r>
                    <m:r>
                      <a:rPr lang="en-US" altLang="zh-CN" sz="2000" b="1" i="1">
                        <a:solidFill>
                          <a:schemeClr val="tx1"/>
                        </a:solidFill>
                        <a:latin typeface="Cambria Math" panose="02040503050406030204" pitchFamily="18" charset="0"/>
                      </a:rPr>
                      <m:t>𝒈𝒓𝒆𝒆𝒅</m:t>
                    </m:r>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a:rPr lang="en-US" altLang="zh-CN" sz="2000" b="1" i="1">
                            <a:solidFill>
                              <a:schemeClr val="tx1"/>
                            </a:solidFill>
                            <a:latin typeface="Cambria Math" panose="02040503050406030204" pitchFamily="18" charset="0"/>
                          </a:rPr>
                          <m:t>𝝅</m:t>
                        </m:r>
                      </m:sub>
                    </m:sSub>
                    <m:d>
                      <m:dPr>
                        <m:ctrlPr>
                          <a:rPr lang="en-US" altLang="zh-CN" sz="2000" b="1"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𝒔</m:t>
                        </m:r>
                        <m:r>
                          <a:rPr lang="en-US" altLang="zh-CN" sz="2000" b="1" i="1" smtClean="0">
                            <a:solidFill>
                              <a:schemeClr val="tx1"/>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𝜽</m:t>
                        </m:r>
                      </m:e>
                    </m:d>
                  </m:oMath>
                </a14:m>
                <a:endParaRPr lang="en-US" altLang="zh-CN" sz="2000" b="1" dirty="0">
                  <a:solidFill>
                    <a:schemeClr val="tx1"/>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执行动作</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𝒂</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，观察奖励</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𝑹</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和下一个状态</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损失函数</a:t>
                </a:r>
                <a14:m>
                  <m:oMath xmlns:m="http://schemas.openxmlformats.org/officeDocument/2006/math">
                    <m:r>
                      <a:rPr lang="en-US" altLang="zh-CN" sz="2000" b="1" i="0" smtClean="0">
                        <a:solidFill>
                          <a:srgbClr val="FF0000"/>
                        </a:solidFill>
                        <a:latin typeface="Cambria Math" panose="02040503050406030204" pitchFamily="18" charset="0"/>
                        <a:ea typeface="黑体" panose="02010609060101010101" pitchFamily="49" charset="-122"/>
                      </a:rPr>
                      <m:t>𝐋</m:t>
                    </m:r>
                    <m:d>
                      <m:dPr>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𝜽</m:t>
                        </m:r>
                      </m:e>
                    </m:d>
                    <m:r>
                      <a:rPr lang="en-US" altLang="zh-CN" sz="2000" b="1" i="1" smtClean="0">
                        <a:solidFill>
                          <a:srgbClr val="FF0000"/>
                        </a:solidFill>
                        <a:latin typeface="Cambria Math" panose="02040503050406030204" pitchFamily="18" charset="0"/>
                        <a:ea typeface="黑体" panose="02010609060101010101" pitchFamily="49" charset="-122"/>
                      </a:rPr>
                      <m:t>=</m:t>
                    </m:r>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f>
                          <m:fPr>
                            <m:ctrlPr>
                              <a:rPr lang="en-US" altLang="zh-CN" sz="2000" b="1" i="1" smtClean="0">
                                <a:solidFill>
                                  <a:srgbClr val="FF0000"/>
                                </a:solidFill>
                                <a:latin typeface="Cambria Math" panose="02040503050406030204" pitchFamily="18" charset="0"/>
                                <a:ea typeface="黑体" panose="02010609060101010101" pitchFamily="49" charset="-122"/>
                              </a:rPr>
                            </m:ctrlPr>
                          </m:fPr>
                          <m:num>
                            <m:r>
                              <a:rPr lang="en-US" altLang="zh-CN" sz="2000" b="1" i="1" smtClean="0">
                                <a:solidFill>
                                  <a:srgbClr val="FF0000"/>
                                </a:solidFill>
                                <a:latin typeface="Cambria Math" panose="02040503050406030204" pitchFamily="18" charset="0"/>
                                <a:ea typeface="黑体" panose="02010609060101010101" pitchFamily="49" charset="-122"/>
                              </a:rPr>
                              <m:t>𝟏</m:t>
                            </m:r>
                          </m:num>
                          <m:den>
                            <m:r>
                              <a:rPr lang="en-US" altLang="zh-CN" sz="2000" b="1" i="1" smtClean="0">
                                <a:solidFill>
                                  <a:srgbClr val="FF0000"/>
                                </a:solidFill>
                                <a:latin typeface="Cambria Math" panose="02040503050406030204" pitchFamily="18" charset="0"/>
                                <a:ea typeface="黑体" panose="02010609060101010101" pitchFamily="49" charset="-122"/>
                              </a:rPr>
                              <m:t>𝟐</m:t>
                            </m:r>
                          </m:den>
                        </m:f>
                        <m:d>
                          <m:dPr>
                            <m:begChr m:val="["/>
                            <m:endChr m:val="]"/>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𝑹</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𝜸</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 </m:t>
                                </m:r>
                                <m:limLow>
                                  <m:limLowPr>
                                    <m:ctrlPr>
                                      <a:rPr lang="en-US" altLang="zh-CN" sz="2000" b="1" i="1" smtClean="0">
                                        <a:solidFill>
                                          <a:srgbClr val="FF0000"/>
                                        </a:solidFill>
                                        <a:latin typeface="Cambria Math" panose="02040503050406030204" pitchFamily="18" charset="0"/>
                                        <a:ea typeface="黑体" panose="02010609060101010101" pitchFamily="49" charset="-122"/>
                                      </a:rPr>
                                    </m:ctrlPr>
                                  </m:limLowPr>
                                  <m:e>
                                    <m:r>
                                      <a:rPr lang="en-US" altLang="zh-CN" sz="2000" b="1" i="0" smtClean="0">
                                        <a:solidFill>
                                          <a:srgbClr val="FF0000"/>
                                        </a:solidFill>
                                        <a:latin typeface="Cambria Math" panose="02040503050406030204" pitchFamily="18" charset="0"/>
                                        <a:ea typeface="黑体" panose="02010609060101010101" pitchFamily="49" charset="-122"/>
                                      </a:rPr>
                                      <m:t>𝐦𝐚𝐱</m:t>
                                    </m:r>
                                  </m:e>
                                  <m:lim>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𝒂</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lim>
                                </m:limLow>
                                <m:r>
                                  <a:rPr lang="en-US" altLang="zh-CN" sz="2000" b="1" i="1" smtClean="0">
                                    <a:solidFill>
                                      <a:srgbClr val="FF0000"/>
                                    </a:solidFill>
                                    <a:latin typeface="Cambria Math" panose="02040503050406030204" pitchFamily="18" charset="0"/>
                                    <a:ea typeface="黑体" panose="02010609060101010101" pitchFamily="49" charset="-122"/>
                                  </a:rPr>
                                  <m:t> </m:t>
                                </m:r>
                                <m:r>
                                  <a:rPr lang="en-US" altLang="zh-CN" sz="2000" b="1" i="1" smtClean="0">
                                    <a:solidFill>
                                      <a:srgbClr val="FF0000"/>
                                    </a:solidFill>
                                    <a:latin typeface="Cambria Math" panose="02040503050406030204" pitchFamily="18" charset="0"/>
                                    <a:ea typeface="黑体" panose="02010609060101010101" pitchFamily="49" charset="-122"/>
                                  </a:rPr>
                                  <m:t>𝒒</m:t>
                                </m:r>
                              </m:e>
                              <m:sub>
                                <m:r>
                                  <a:rPr lang="en-US" altLang="zh-CN" sz="2000" b="1" i="1" smtClean="0">
                                    <a:solidFill>
                                      <a:srgbClr val="FF0000"/>
                                    </a:solidFill>
                                    <a:latin typeface="Cambria Math" panose="02040503050406030204" pitchFamily="18" charset="0"/>
                                    <a:ea typeface="黑体" panose="02010609060101010101" pitchFamily="49" charset="-122"/>
                                  </a:rPr>
                                  <m:t>𝝅</m:t>
                                </m:r>
                              </m:sub>
                            </m:sSub>
                            <m:d>
                              <m:dPr>
                                <m:ctrlPr>
                                  <a:rPr lang="en-US" altLang="zh-CN" sz="2000" b="1" i="1" smtClean="0">
                                    <a:solidFill>
                                      <a:srgbClr val="FF0000"/>
                                    </a:solidFill>
                                    <a:latin typeface="Cambria Math" panose="02040503050406030204" pitchFamily="18" charset="0"/>
                                    <a:ea typeface="黑体" panose="02010609060101010101" pitchFamily="49" charset="-122"/>
                                  </a:rPr>
                                </m:ctrlPr>
                              </m:dPr>
                              <m:e>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𝒔</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r>
                                  <a:rPr lang="en-US" altLang="zh-CN" sz="2000" b="1" i="1" smtClean="0">
                                    <a:solidFill>
                                      <a:srgbClr val="FF0000"/>
                                    </a:solidFill>
                                    <a:latin typeface="Cambria Math" panose="02040503050406030204" pitchFamily="18" charset="0"/>
                                    <a:ea typeface="黑体" panose="02010609060101010101" pitchFamily="49" charset="-122"/>
                                  </a:rPr>
                                  <m:t>,</m:t>
                                </m:r>
                                <m:sSup>
                                  <m:sSupPr>
                                    <m:ctrlPr>
                                      <a:rPr lang="en-US" altLang="zh-CN" sz="2000" b="1" i="1" smtClean="0">
                                        <a:solidFill>
                                          <a:srgbClr val="FF0000"/>
                                        </a:solidFill>
                                        <a:latin typeface="Cambria Math" panose="02040503050406030204" pitchFamily="18" charset="0"/>
                                        <a:ea typeface="黑体" panose="02010609060101010101" pitchFamily="49" charset="-122"/>
                                      </a:rPr>
                                    </m:ctrlPr>
                                  </m:sSupPr>
                                  <m:e>
                                    <m:r>
                                      <a:rPr lang="en-US" altLang="zh-CN" sz="2000" b="1" i="1" smtClean="0">
                                        <a:solidFill>
                                          <a:srgbClr val="FF0000"/>
                                        </a:solidFill>
                                        <a:latin typeface="Cambria Math" panose="02040503050406030204" pitchFamily="18" charset="0"/>
                                        <a:ea typeface="黑体" panose="02010609060101010101" pitchFamily="49" charset="-122"/>
                                      </a:rPr>
                                      <m:t>𝒂</m:t>
                                    </m:r>
                                  </m:e>
                                  <m:sup>
                                    <m:r>
                                      <a:rPr lang="en-US" altLang="zh-CN" sz="2000" b="1" i="1" smtClean="0">
                                        <a:solidFill>
                                          <a:srgbClr val="FF0000"/>
                                        </a:solidFill>
                                        <a:latin typeface="Cambria Math" panose="02040503050406030204" pitchFamily="18" charset="0"/>
                                        <a:ea typeface="黑体" panose="02010609060101010101" pitchFamily="49" charset="-122"/>
                                      </a:rPr>
                                      <m:t>′</m:t>
                                    </m:r>
                                  </m:sup>
                                </m:sSup>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e>
                            </m:d>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𝒒</m:t>
                                </m:r>
                              </m:e>
                              <m:sub>
                                <m:r>
                                  <a:rPr lang="en-US" altLang="zh-CN" sz="2000" b="1" i="1" smtClean="0">
                                    <a:solidFill>
                                      <a:srgbClr val="FF0000"/>
                                    </a:solidFill>
                                    <a:latin typeface="Cambria Math" panose="02040503050406030204" pitchFamily="18" charset="0"/>
                                    <a:ea typeface="黑体" panose="02010609060101010101" pitchFamily="49" charset="-122"/>
                                  </a:rPr>
                                  <m:t>𝝅</m:t>
                                </m:r>
                              </m:sub>
                            </m:sSub>
                            <m:d>
                              <m:dPr>
                                <m:ctrlPr>
                                  <a:rPr lang="en-US" altLang="zh-CN" sz="2000" b="1" i="1" smtClean="0">
                                    <a:solidFill>
                                      <a:srgbClr val="FF0000"/>
                                    </a:solidFill>
                                    <a:latin typeface="Cambria Math" panose="02040503050406030204" pitchFamily="18" charset="0"/>
                                    <a:ea typeface="黑体" panose="02010609060101010101" pitchFamily="49" charset="-122"/>
                                  </a:rPr>
                                </m:ctrlPr>
                              </m:dPr>
                              <m:e>
                                <m:r>
                                  <a:rPr lang="en-US" altLang="zh-CN" sz="2000" b="1" i="1" smtClean="0">
                                    <a:solidFill>
                                      <a:srgbClr val="FF0000"/>
                                    </a:solidFill>
                                    <a:latin typeface="Cambria Math" panose="02040503050406030204" pitchFamily="18" charset="0"/>
                                    <a:ea typeface="黑体" panose="02010609060101010101" pitchFamily="49" charset="-122"/>
                                  </a:rPr>
                                  <m:t>𝒔</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𝒂</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e>
                            </m:d>
                          </m:e>
                        </m:d>
                      </m:e>
                      <m:sup>
                        <m:r>
                          <a:rPr lang="en-US" altLang="zh-CN" sz="2000" b="1" i="1" smtClean="0">
                            <a:solidFill>
                              <a:srgbClr val="FF0000"/>
                            </a:solidFill>
                            <a:latin typeface="Cambria Math" panose="02040503050406030204" pitchFamily="18" charset="0"/>
                            <a:ea typeface="黑体" panose="02010609060101010101" pitchFamily="49" charset="-122"/>
                          </a:rPr>
                          <m:t>𝟐</m:t>
                        </m:r>
                      </m:sup>
                    </m:sSup>
                  </m:oMath>
                </a14:m>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根据梯度</a:t>
                </a:r>
                <a14:m>
                  <m:oMath xmlns:m="http://schemas.openxmlformats.org/officeDocument/2006/math">
                    <m:f>
                      <m:fPr>
                        <m:type m:val="lin"/>
                        <m:ctrlPr>
                          <a:rPr lang="zh-CN" altLang="en-US" sz="2000" b="1" i="1" smtClean="0">
                            <a:solidFill>
                              <a:srgbClr val="FF0000"/>
                            </a:solidFill>
                            <a:latin typeface="Cambria Math" panose="02040503050406030204" pitchFamily="18" charset="0"/>
                            <a:ea typeface="黑体" panose="02010609060101010101" pitchFamily="49" charset="-122"/>
                          </a:rPr>
                        </m:ctrlPr>
                      </m:fPr>
                      <m:num>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𝑳</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r>
                          <a:rPr lang="en-US" altLang="zh-CN" sz="2000" b="1" i="1" smtClean="0">
                            <a:solidFill>
                              <a:srgbClr val="FF0000"/>
                            </a:solidFill>
                            <a:latin typeface="Cambria Math" panose="02040503050406030204" pitchFamily="18" charset="0"/>
                            <a:ea typeface="黑体" panose="02010609060101010101" pitchFamily="49" charset="-122"/>
                          </a:rPr>
                          <m:t>)</m:t>
                        </m:r>
                      </m:num>
                      <m:den>
                        <m:r>
                          <a:rPr lang="en-US" altLang="zh-CN" sz="2000" b="1" i="1" smtClean="0">
                            <a:solidFill>
                              <a:srgbClr val="FF0000"/>
                            </a:solidFill>
                            <a:latin typeface="Cambria Math" panose="02040503050406030204"/>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𝜽</m:t>
                        </m:r>
                      </m:den>
                    </m:f>
                  </m:oMath>
                </a14:m>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更新参数</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𝜽</m:t>
                    </m:r>
                  </m:oMath>
                </a14:m>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𝒔</m:t>
                    </m:r>
                    <m:r>
                      <a:rPr lang="en-US" altLang="zh-CN" sz="2000" b="1" i="1" smtClean="0">
                        <a:latin typeface="Cambria Math" panose="02040503050406030204" pitchFamily="18" charset="0"/>
                        <a:ea typeface="黑体" panose="02010609060101010101" pitchFamily="49" charset="-122"/>
                      </a:rPr>
                      <m:t>′</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en-US" altLang="zh-CN" sz="2000" b="1" dirty="0">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𝒔</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是终止状态</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直到</a:t>
                </a: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a:ea typeface="黑体" panose="02010609060101010101" pitchFamily="49" charset="-122"/>
                          </a:rPr>
                          <m:t>𝒒</m:t>
                        </m:r>
                      </m:e>
                      <m:sub>
                        <m:r>
                          <a:rPr lang="en-US" altLang="zh-CN" sz="2000" b="1" i="1" smtClean="0">
                            <a:latin typeface="Cambria Math" panose="02040503050406030204" pitchFamily="18" charset="0"/>
                            <a:ea typeface="黑体" panose="02010609060101010101" pitchFamily="49" charset="-122"/>
                          </a:rPr>
                          <m:t>𝝅</m:t>
                        </m:r>
                      </m:sub>
                    </m:sSub>
                    <m:r>
                      <a:rPr lang="zh-CN" altLang="en-US" sz="2000" b="1" i="1">
                        <a:latin typeface="Cambria Math" panose="02040503050406030204" pitchFamily="18" charset="0"/>
                        <a:ea typeface="黑体" panose="02010609060101010101" pitchFamily="49" charset="-122"/>
                      </a:rPr>
                      <m:t>收敛</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729765" y="1370567"/>
                <a:ext cx="10034488" cy="3729162"/>
              </a:xfrm>
              <a:prstGeom prst="rect">
                <a:avLst/>
              </a:prstGeom>
              <a:blipFill rotWithShape="1">
                <a:blip r:embed="rId1"/>
                <a:stretch>
                  <a:fillRect l="-52" t="-143" r="-47" b="-11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27618" y="5176586"/>
                <a:ext cx="10438782" cy="1303114"/>
              </a:xfrm>
              <a:prstGeom prst="rect">
                <a:avLst/>
              </a:prstGeom>
            </p:spPr>
            <p:txBody>
              <a:bodyPr wrap="square">
                <a:spAutoFit/>
              </a:bodyPr>
              <a:lstStyle/>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损失函数刻画了</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的估计值</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𝑅</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𝛾</m:t>
                    </m:r>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 </m:t>
                        </m:r>
                        <m:limLow>
                          <m:limLow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limLowPr>
                          <m:e>
                            <m:r>
                              <m:rPr>
                                <m:sty m:val="p"/>
                              </m:rPr>
                              <a:rPr lang="en-US" altLang="zh-CN" sz="2000" b="1">
                                <a:latin typeface="Cambria Math" panose="02040503050406030204" pitchFamily="18" charset="0"/>
                                <a:ea typeface="华文楷体" panose="02010600040101010101" pitchFamily="2" charset="-122"/>
                                <a:cs typeface="Times New Roman" panose="02020603050405020304" pitchFamily="16" charset="0"/>
                              </a:rPr>
                              <m:t>max</m:t>
                            </m:r>
                          </m:e>
                          <m:lim>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lim>
                        </m:limLow>
                        <m:r>
                          <a:rPr lang="en-US" altLang="zh-CN" sz="2000" b="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e>
                      <m:sub>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𝜋</m:t>
                        </m:r>
                      </m:sub>
                    </m:sSub>
                    <m:d>
                      <m:d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dPr>
                      <m:e>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𝑠</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000" b="1" i="1">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𝑎</m:t>
                            </m:r>
                          </m:e>
                          <m: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000" b="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𝜃</m:t>
                        </m:r>
                      </m:e>
                    </m:d>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与当前值的平方误差</a:t>
                </a:r>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利用梯度下降法优化参数</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𝜃</m:t>
                    </m:r>
                  </m:oMath>
                </a14:m>
                <a:endParaRPr lang="en-US" altLang="zh-CN" sz="2000" b="1" dirty="0">
                  <a:latin typeface="Times New Roman" panose="02020603050405020304" pitchFamily="16" charset="0"/>
                  <a:ea typeface="华文楷体" panose="02010600040101010101" pitchFamily="2" charset="-122"/>
                  <a:cs typeface="Times New Roman" panose="02020603050405020304" pitchFamily="16" charset="0"/>
                </a:endParaRPr>
              </a:p>
              <a:p>
                <a:pPr indent="-342900">
                  <a:lnSpc>
                    <a:spcPct val="120000"/>
                  </a:lnSpc>
                  <a:buFont typeface="Arial" panose="020B0604020202020204" pitchFamily="34" charset="0"/>
                  <a:buChar char="•"/>
                </a:pPr>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如果用深度神经网络来拟合</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6" charset="0"/>
                      </a:rPr>
                      <m:t>𝑞</m:t>
                    </m:r>
                  </m:oMath>
                </a14:m>
                <a:r>
                  <a:rPr lang="zh-CN" altLang="en-US" sz="2000" b="1" dirty="0">
                    <a:latin typeface="Times New Roman" panose="02020603050405020304" pitchFamily="16" charset="0"/>
                    <a:ea typeface="华文楷体" panose="02010600040101010101" pitchFamily="2" charset="-122"/>
                    <a:cs typeface="Times New Roman" panose="02020603050405020304" pitchFamily="16" charset="0"/>
                  </a:rPr>
                  <a:t>函数，</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则算法称为深度</a:t>
                </a:r>
                <a:r>
                  <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Q</a:t>
                </a:r>
                <a:r>
                  <a:rPr lang="zh-CN" altLang="en-US"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rPr>
                  <a:t>学习或者深度强化学习</a:t>
                </a:r>
                <a:endParaRPr lang="en-US" altLang="zh-CN" sz="2000" b="1" dirty="0">
                  <a:solidFill>
                    <a:srgbClr val="FF0000"/>
                  </a:solidFill>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527618" y="5176586"/>
                <a:ext cx="10438782" cy="1303114"/>
              </a:xfrm>
              <a:prstGeom prst="rect">
                <a:avLst/>
              </a:prstGeom>
              <a:blipFill rotWithShape="1">
                <a:blip r:embed="rId2"/>
                <a:stretch>
                  <a:fillRect l="-5" t="-5" r="6" b="-231"/>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在囚徒困境中，甲乙两人最有可能被判的刑期是？</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甲</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0.5</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年，乙</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0.5</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甲</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年，乙</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甲</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年，乙</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甲</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年，乙</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10"/>
            </p:custDataLst>
          </p:nvPr>
        </p:nvSpPr>
        <p:spPr>
          <a:xfrm>
            <a:off x="8902959" y="5964304"/>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 name="组合 19"/>
          <p:cNvGrpSpPr/>
          <p:nvPr>
            <p:custDataLst>
              <p:tags r:id="rId11"/>
            </p:custDataLst>
          </p:nvPr>
        </p:nvGrpSpPr>
        <p:grpSpPr>
          <a:xfrm>
            <a:off x="0" y="0"/>
            <a:ext cx="12192000" cy="635000"/>
            <a:chOff x="0" y="0"/>
            <a:chExt cx="12192000" cy="635000"/>
          </a:xfrm>
        </p:grpSpPr>
        <p:sp>
          <p:nvSpPr>
            <p:cNvPr id="16"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ipText"/>
            <p:cNvSpPr txBox="1"/>
            <p:nvPr>
              <p:custDataLst>
                <p:tags r:id="rId15"/>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囚徒困境 </a:t>
            </a:r>
            <a:r>
              <a:rPr lang="en-US" altLang="zh-CN" dirty="0">
                <a:solidFill>
                  <a:srgbClr val="0070C0"/>
                </a:solidFill>
                <a:latin typeface="Times New Roman" panose="02020603050405020304" pitchFamily="16" charset="0"/>
                <a:cs typeface="Times New Roman" panose="02020603050405020304" pitchFamily="16" charset="0"/>
              </a:rPr>
              <a:t>(prisoner’s dilemma) </a:t>
            </a:r>
            <a:endParaRPr lang="zh-CN" altLang="en-US" dirty="0"/>
          </a:p>
        </p:txBody>
      </p:sp>
      <p:sp>
        <p:nvSpPr>
          <p:cNvPr id="3" name="内容占位符 2"/>
          <p:cNvSpPr>
            <a:spLocks noGrp="1"/>
          </p:cNvSpPr>
          <p:nvPr>
            <p:ph idx="1"/>
          </p:nvPr>
        </p:nvSpPr>
        <p:spPr/>
        <p:txBody>
          <a:bodyPr>
            <a:normAutofit/>
          </a:bodyPr>
          <a:lstStyle/>
          <a:p>
            <a:r>
              <a:rPr lang="zh-CN" altLang="en-US" dirty="0"/>
              <a:t>玩家：甲、乙</a:t>
            </a:r>
            <a:endParaRPr lang="zh-CN" altLang="en-US" dirty="0"/>
          </a:p>
          <a:p>
            <a:r>
              <a:rPr lang="zh-CN" altLang="en-US" dirty="0"/>
              <a:t>规则：甲、乙两人分别决策，无法得知对方的选择</a:t>
            </a:r>
            <a:endParaRPr lang="zh-CN" altLang="en-US" dirty="0"/>
          </a:p>
          <a:p>
            <a:r>
              <a:rPr lang="zh-CN" altLang="en-US" dirty="0"/>
              <a:t>策略集：认罪、沉默 </a:t>
            </a:r>
            <a:r>
              <a:rPr lang="en-US" altLang="zh-CN" dirty="0"/>
              <a:t>(</a:t>
            </a:r>
            <a:r>
              <a:rPr lang="zh-CN" altLang="en-US" dirty="0"/>
              <a:t>纯策略</a:t>
            </a:r>
            <a:r>
              <a:rPr lang="en-US" altLang="zh-CN" dirty="0"/>
              <a:t>) </a:t>
            </a:r>
            <a:endParaRPr lang="en-US" altLang="zh-CN" dirty="0"/>
          </a:p>
        </p:txBody>
      </p:sp>
      <p:graphicFrame>
        <p:nvGraphicFramePr>
          <p:cNvPr id="4" name="表格 3"/>
          <p:cNvGraphicFramePr>
            <a:graphicFrameLocks noGrp="1"/>
          </p:cNvGraphicFramePr>
          <p:nvPr/>
        </p:nvGraphicFramePr>
        <p:xfrm>
          <a:off x="1999691" y="3063718"/>
          <a:ext cx="8192613" cy="1737360"/>
        </p:xfrm>
        <a:graphic>
          <a:graphicData uri="http://schemas.openxmlformats.org/drawingml/2006/table">
            <a:tbl>
              <a:tblPr firstRow="1" bandRow="1">
                <a:tableStyleId>{5C22544A-7EE6-4342-B048-85BDC9FD1C3A}</a:tableStyleId>
              </a:tblPr>
              <a:tblGrid>
                <a:gridCol w="2525822"/>
                <a:gridCol w="2811624"/>
                <a:gridCol w="2855167"/>
              </a:tblGrid>
              <a:tr h="489600">
                <a:tc>
                  <a:txBody>
                    <a:bodyPr/>
                    <a:lstStyle/>
                    <a:p>
                      <a:pPr algn="ct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甲</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乙</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收益</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3200" dirty="0"/>
                        <a:t>乙沉默 </a:t>
                      </a:r>
                      <a:r>
                        <a:rPr lang="en-US" altLang="zh-CN" sz="3200" dirty="0"/>
                        <a:t>(</a:t>
                      </a:r>
                      <a:r>
                        <a:rPr lang="zh-CN" altLang="en-US" sz="3200" dirty="0"/>
                        <a:t>合作</a:t>
                      </a:r>
                      <a:r>
                        <a:rPr lang="en-US" altLang="zh-CN" sz="3200" dirty="0"/>
                        <a:t>) </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3200" dirty="0"/>
                        <a:t>乙认罪 </a:t>
                      </a:r>
                      <a:r>
                        <a:rPr lang="en-US" altLang="zh-CN" sz="3200" dirty="0"/>
                        <a:t>(</a:t>
                      </a:r>
                      <a:r>
                        <a:rPr lang="zh-CN" altLang="en-US" sz="3200" dirty="0"/>
                        <a:t>背叛</a:t>
                      </a:r>
                      <a:r>
                        <a:rPr lang="en-US" altLang="zh-CN" sz="3200" dirty="0"/>
                        <a:t>) </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417808">
                <a:tc>
                  <a:txBody>
                    <a:bodyPr/>
                    <a:lstStyle/>
                    <a:p>
                      <a:pPr algn="ctr"/>
                      <a:r>
                        <a:rPr lang="zh-CN" altLang="en-US" sz="3200" dirty="0"/>
                        <a:t>甲沉默 </a:t>
                      </a:r>
                      <a:r>
                        <a:rPr lang="en-US" altLang="zh-CN" sz="3200" dirty="0"/>
                        <a:t>(</a:t>
                      </a:r>
                      <a:r>
                        <a:rPr lang="zh-CN" altLang="en-US" sz="3200" dirty="0"/>
                        <a:t>合作</a:t>
                      </a:r>
                      <a:r>
                        <a:rPr lang="en-US" altLang="zh-CN" sz="3200" dirty="0"/>
                        <a:t>) </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-0.5</a:t>
                      </a:r>
                      <a:r>
                        <a:rPr lang="en-US" altLang="zh-CN" sz="3200" dirty="0"/>
                        <a:t>, </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-0.5)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3200" dirty="0"/>
                        <a:t>(</a:t>
                      </a:r>
                      <a:r>
                        <a:rPr lang="en-US" altLang="zh-CN" sz="3200" dirty="0">
                          <a:solidFill>
                            <a:srgbClr val="FF0000"/>
                          </a:solidFill>
                        </a:rPr>
                        <a:t>-10</a:t>
                      </a:r>
                      <a:r>
                        <a:rPr lang="en-US" altLang="zh-CN" sz="3200" dirty="0"/>
                        <a:t>, 0)</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417808">
                <a:tc>
                  <a:txBody>
                    <a:bodyPr/>
                    <a:lstStyle/>
                    <a:p>
                      <a:pPr algn="ctr"/>
                      <a:r>
                        <a:rPr lang="zh-CN" altLang="en-US" sz="3200" dirty="0"/>
                        <a:t>甲认罪 </a:t>
                      </a:r>
                      <a:r>
                        <a:rPr lang="en-US" altLang="zh-CN" sz="3200" dirty="0"/>
                        <a:t>(</a:t>
                      </a:r>
                      <a:r>
                        <a:rPr lang="zh-CN" altLang="en-US" sz="3200" dirty="0"/>
                        <a:t>背叛</a:t>
                      </a:r>
                      <a:r>
                        <a:rPr lang="en-US" altLang="zh-CN" sz="3200" dirty="0"/>
                        <a:t>) </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3200" dirty="0"/>
                        <a:t>(</a:t>
                      </a:r>
                      <a:r>
                        <a:rPr lang="en-US" altLang="zh-CN" sz="3200" dirty="0">
                          <a:solidFill>
                            <a:srgbClr val="FF0000"/>
                          </a:solidFill>
                        </a:rPr>
                        <a:t>0</a:t>
                      </a:r>
                      <a:r>
                        <a:rPr lang="en-US" altLang="zh-CN" sz="3200" dirty="0"/>
                        <a:t>, -10)</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3200" dirty="0"/>
                        <a:t>(</a:t>
                      </a:r>
                      <a:r>
                        <a:rPr lang="en-US" altLang="zh-CN" sz="3200" dirty="0">
                          <a:solidFill>
                            <a:srgbClr val="FF0000"/>
                          </a:solidFill>
                        </a:rPr>
                        <a:t>-5</a:t>
                      </a:r>
                      <a:r>
                        <a:rPr lang="en-US" altLang="zh-CN" sz="3200" dirty="0"/>
                        <a:t>, -5)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bl>
          </a:graphicData>
        </a:graphic>
      </p:graphicFrame>
      <p:sp>
        <p:nvSpPr>
          <p:cNvPr id="5" name="矩形 4"/>
          <p:cNvSpPr/>
          <p:nvPr/>
        </p:nvSpPr>
        <p:spPr>
          <a:xfrm>
            <a:off x="1866761" y="5135913"/>
            <a:ext cx="8458475" cy="1077218"/>
          </a:xfrm>
          <a:prstGeom prst="rect">
            <a:avLst/>
          </a:prstGeom>
        </p:spPr>
        <p:txBody>
          <a:bodyPr wrap="square">
            <a:spAutoFit/>
          </a:bodyPr>
          <a:lstStyle/>
          <a:p>
            <a:pPr algn="ctr">
              <a:lnSpc>
                <a:spcPct val="10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在囚徒困境中，</a:t>
            </a:r>
            <a:r>
              <a:rPr lang="zh-CN" altLang="en-US" sz="3200" dirty="0">
                <a:solidFill>
                  <a:srgbClr val="00B050"/>
                </a:solidFill>
                <a:latin typeface="Times New Roman" panose="02020603050405020304" pitchFamily="16" charset="0"/>
                <a:ea typeface="黑体" panose="02010609060101010101" pitchFamily="49" charset="-122"/>
                <a:cs typeface="Times New Roman" panose="02020603050405020304" pitchFamily="16" charset="0"/>
              </a:rPr>
              <a:t>最优解</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为两人同时沉默</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但是两人实际倾向于选择同时认罪 </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3200" dirty="0">
                <a:solidFill>
                  <a:schemeClr val="accent1"/>
                </a:solidFill>
                <a:latin typeface="Times New Roman" panose="02020603050405020304" pitchFamily="16" charset="0"/>
                <a:ea typeface="黑体" panose="02010609060101010101" pitchFamily="49" charset="-122"/>
                <a:cs typeface="Times New Roman" panose="02020603050405020304" pitchFamily="16" charset="0"/>
              </a:rPr>
              <a:t>均衡解</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圆角矩形 7"/>
          <p:cNvSpPr/>
          <p:nvPr/>
        </p:nvSpPr>
        <p:spPr>
          <a:xfrm>
            <a:off x="4925437" y="3657455"/>
            <a:ext cx="2004097" cy="553761"/>
          </a:xfrm>
          <a:prstGeom prst="roundRect">
            <a:avLst/>
          </a:prstGeom>
          <a:noFill/>
          <a:ln w="38100">
            <a:solidFill>
              <a:srgbClr val="2CA7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2CA738"/>
                </a:solidFill>
              </a:ln>
            </a:endParaRPr>
          </a:p>
        </p:txBody>
      </p:sp>
      <p:sp>
        <p:nvSpPr>
          <p:cNvPr id="7" name="圆角矩形 7"/>
          <p:cNvSpPr/>
          <p:nvPr/>
        </p:nvSpPr>
        <p:spPr>
          <a:xfrm>
            <a:off x="7740172" y="4244982"/>
            <a:ext cx="2004097" cy="553761"/>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rgbClr val="2CA738"/>
                </a:solidFill>
              </a:l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博弈的分类</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合作</a:t>
            </a:r>
            <a:r>
              <a:rPr lang="en-US" altLang="zh-CN" dirty="0"/>
              <a:t>(cooperative)</a:t>
            </a:r>
            <a:r>
              <a:rPr lang="zh-CN" altLang="en-US" dirty="0"/>
              <a:t>博弈与非合作</a:t>
            </a:r>
            <a:r>
              <a:rPr lang="en-US" altLang="zh-CN" dirty="0"/>
              <a:t>(non-cooperative)</a:t>
            </a:r>
            <a:r>
              <a:rPr lang="zh-CN" altLang="en-US" dirty="0"/>
              <a:t>博弈</a:t>
            </a:r>
            <a:endParaRPr lang="zh-CN" altLang="en-US" dirty="0"/>
          </a:p>
          <a:p>
            <a:pPr lvl="1"/>
            <a:r>
              <a:rPr lang="zh-CN" altLang="en-US" dirty="0">
                <a:solidFill>
                  <a:srgbClr val="0070C0"/>
                </a:solidFill>
              </a:rPr>
              <a:t>合作</a:t>
            </a:r>
            <a:r>
              <a:rPr lang="zh-CN" altLang="en-US" dirty="0"/>
              <a:t>：部分玩家可以组成联盟以获得更大的收益</a:t>
            </a:r>
            <a:endParaRPr lang="zh-CN" altLang="en-US" dirty="0"/>
          </a:p>
          <a:p>
            <a:pPr lvl="1"/>
            <a:r>
              <a:rPr lang="zh-CN" altLang="en-US" dirty="0">
                <a:solidFill>
                  <a:srgbClr val="0070C0"/>
                </a:solidFill>
              </a:rPr>
              <a:t>非合作</a:t>
            </a:r>
            <a:r>
              <a:rPr lang="zh-CN" altLang="en-US" dirty="0"/>
              <a:t>：玩家在决策中都彼此独立，不事先达成合作意向</a:t>
            </a:r>
            <a:endParaRPr lang="zh-CN" altLang="en-US" dirty="0"/>
          </a:p>
          <a:p>
            <a:r>
              <a:rPr lang="zh-CN" altLang="en-US" dirty="0"/>
              <a:t>静态</a:t>
            </a:r>
            <a:r>
              <a:rPr lang="en-US" altLang="zh-CN" dirty="0"/>
              <a:t>(static)</a:t>
            </a:r>
            <a:r>
              <a:rPr lang="zh-CN" altLang="en-US" dirty="0"/>
              <a:t>博弈与动态</a:t>
            </a:r>
            <a:r>
              <a:rPr lang="en-US" altLang="zh-CN" dirty="0"/>
              <a:t>(dynamic)</a:t>
            </a:r>
            <a:r>
              <a:rPr lang="zh-CN" altLang="en-US" dirty="0"/>
              <a:t>博弈</a:t>
            </a:r>
            <a:endParaRPr lang="zh-CN" altLang="en-US" dirty="0"/>
          </a:p>
          <a:p>
            <a:pPr lvl="1"/>
            <a:r>
              <a:rPr lang="zh-CN" altLang="en-US" dirty="0">
                <a:solidFill>
                  <a:srgbClr val="0070C0"/>
                </a:solidFill>
              </a:rPr>
              <a:t>静态</a:t>
            </a:r>
            <a:r>
              <a:rPr lang="zh-CN" altLang="en-US" dirty="0"/>
              <a:t>：所有玩家同时决策，或玩家互相不知道对方的决策</a:t>
            </a:r>
            <a:endParaRPr lang="zh-CN" altLang="en-US" dirty="0"/>
          </a:p>
          <a:p>
            <a:pPr lvl="1"/>
            <a:r>
              <a:rPr lang="zh-CN" altLang="en-US" dirty="0">
                <a:solidFill>
                  <a:srgbClr val="0070C0"/>
                </a:solidFill>
              </a:rPr>
              <a:t>动态</a:t>
            </a:r>
            <a:r>
              <a:rPr lang="zh-CN" altLang="en-US" dirty="0"/>
              <a:t>：玩家所采取行为的先后顺序由规则决定，且后行动者知道先行动者所采取的行为</a:t>
            </a:r>
            <a:endParaRPr lang="zh-CN" altLang="en-US" dirty="0"/>
          </a:p>
          <a:p>
            <a:r>
              <a:rPr lang="zh-CN" altLang="en-US" dirty="0"/>
              <a:t>完全信息</a:t>
            </a:r>
            <a:r>
              <a:rPr lang="en-US" altLang="zh-CN" sz="3000" dirty="0"/>
              <a:t>(complete information)</a:t>
            </a:r>
            <a:r>
              <a:rPr lang="zh-CN" altLang="en-US" dirty="0"/>
              <a:t>博弈与不完全</a:t>
            </a:r>
            <a:r>
              <a:rPr lang="en-US" altLang="zh-CN" sz="3000" dirty="0"/>
              <a:t>(incomplete)</a:t>
            </a:r>
            <a:r>
              <a:rPr lang="zh-CN" altLang="en-US" dirty="0"/>
              <a:t>信息博弈</a:t>
            </a:r>
            <a:endParaRPr lang="zh-CN" altLang="en-US" dirty="0"/>
          </a:p>
          <a:p>
            <a:pPr lvl="1"/>
            <a:r>
              <a:rPr lang="zh-CN" altLang="en-US" dirty="0">
                <a:solidFill>
                  <a:srgbClr val="0070C0"/>
                </a:solidFill>
              </a:rPr>
              <a:t>完全信息</a:t>
            </a:r>
            <a:r>
              <a:rPr lang="zh-CN" altLang="en-US" dirty="0"/>
              <a:t>：所有玩家均了解其他玩家的策略集、收益等信息</a:t>
            </a:r>
            <a:endParaRPr lang="zh-CN" altLang="en-US" dirty="0"/>
          </a:p>
          <a:p>
            <a:pPr lvl="1"/>
            <a:r>
              <a:rPr lang="zh-CN" altLang="en-US" dirty="0">
                <a:solidFill>
                  <a:srgbClr val="0070C0"/>
                </a:solidFill>
              </a:rPr>
              <a:t>不完全信息 </a:t>
            </a:r>
            <a:r>
              <a:rPr lang="zh-CN" altLang="en-US" dirty="0"/>
              <a:t>：并非所有玩家均掌握了所有信息</a:t>
            </a:r>
            <a:endParaRPr lang="zh-CN" altLang="en-US" dirty="0"/>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囚徒困境是一种</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填空</a:t>
            </a:r>
            <a:r>
              <a:rPr lang="en-US" altLang="zh-CN" sz="3200" dirty="0">
                <a:solidFill>
                  <a:srgbClr val="639EF4"/>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博弈</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圆角 6"/>
          <p:cNvSpPr/>
          <p:nvPr>
            <p:custDataLst>
              <p:tags r:id="rId2"/>
            </p:custDataLst>
          </p:nvPr>
        </p:nvSpPr>
        <p:spPr>
          <a:xfrm>
            <a:off x="9531221" y="5132712"/>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正常使用填空题需</a:t>
            </a:r>
            <a:r>
              <a:rPr lang="en-US" altLang="zh-CN"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以上版本雨课堂</a:t>
            </a:r>
            <a:endPar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4"/>
            </p:custDataLst>
          </p:nvPr>
        </p:nvGrpSpPr>
        <p:grpSpPr>
          <a:xfrm>
            <a:off x="0" y="0"/>
            <a:ext cx="12192000" cy="635000"/>
            <a:chOff x="0" y="0"/>
            <a:chExt cx="12192000" cy="635000"/>
          </a:xfrm>
        </p:grpSpPr>
        <p:sp>
          <p:nvSpPr>
            <p:cNvPr id="8"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填空题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8"/>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纳什均衡</a:t>
            </a:r>
            <a:endParaRPr lang="zh-CN" altLang="en-US" dirty="0"/>
          </a:p>
        </p:txBody>
      </p:sp>
      <p:sp>
        <p:nvSpPr>
          <p:cNvPr id="3" name="内容占位符 2"/>
          <p:cNvSpPr>
            <a:spLocks noGrp="1"/>
          </p:cNvSpPr>
          <p:nvPr>
            <p:ph idx="1"/>
          </p:nvPr>
        </p:nvSpPr>
        <p:spPr/>
        <p:txBody>
          <a:bodyPr>
            <a:normAutofit/>
          </a:bodyPr>
          <a:lstStyle/>
          <a:p>
            <a:r>
              <a:rPr lang="zh-CN" altLang="en-US" dirty="0"/>
              <a:t>博弈的稳定局势即为纳什均衡 </a:t>
            </a:r>
            <a:r>
              <a:rPr lang="en-US" altLang="zh-CN" dirty="0"/>
              <a:t>(Nash equilibrium) </a:t>
            </a:r>
            <a:endParaRPr lang="en-US" altLang="zh-CN" dirty="0"/>
          </a:p>
          <a:p>
            <a:pPr lvl="1"/>
            <a:r>
              <a:rPr lang="zh-CN" altLang="en-US" dirty="0"/>
              <a:t>玩家所作出的这样一种策略组合</a:t>
            </a:r>
            <a:r>
              <a:rPr lang="en-US" altLang="zh-CN" dirty="0"/>
              <a:t>: </a:t>
            </a:r>
            <a:r>
              <a:rPr lang="zh-CN" altLang="en-US" dirty="0"/>
              <a:t>任何玩家单独改变策略都不会得到好处。</a:t>
            </a:r>
            <a:endParaRPr lang="en-US" altLang="zh-CN" dirty="0"/>
          </a:p>
          <a:p>
            <a:pPr lvl="1"/>
            <a:r>
              <a:rPr lang="zh-CN" altLang="en-US" dirty="0"/>
              <a:t>即：当所有其他人都不改变策略时，没有人会改变自己的策略。 </a:t>
            </a:r>
            <a:endParaRPr lang="zh-CN" altLang="en-US" dirty="0"/>
          </a:p>
          <a:p>
            <a:r>
              <a:rPr lang="en-US" altLang="zh-CN" dirty="0"/>
              <a:t>Nash</a:t>
            </a:r>
            <a:r>
              <a:rPr lang="zh-CN" altLang="en-US" dirty="0"/>
              <a:t>定理：若玩家有限，每位玩家的策略集有限，收益函数为实值函数，则博弈必存在混合策略意义下的纳什均衡。</a:t>
            </a:r>
            <a:endParaRPr lang="en-US" altLang="zh-CN" dirty="0"/>
          </a:p>
          <a:p>
            <a:pPr lvl="1"/>
            <a:r>
              <a:rPr lang="zh-CN" altLang="en-US" dirty="0"/>
              <a:t>囚徒困境中两人同时认罪就是这一问题的纳什均衡。</a:t>
            </a:r>
            <a:endParaRPr lang="zh-CN" altLang="en-US" dirty="0"/>
          </a:p>
          <a:p>
            <a:endParaRPr lang="zh-CN" altLang="en-US" dirty="0"/>
          </a:p>
        </p:txBody>
      </p:sp>
      <p:sp>
        <p:nvSpPr>
          <p:cNvPr id="4" name="文本框 3"/>
          <p:cNvSpPr txBox="1"/>
          <p:nvPr/>
        </p:nvSpPr>
        <p:spPr>
          <a:xfrm>
            <a:off x="608777" y="6112022"/>
            <a:ext cx="11079369" cy="461665"/>
          </a:xfrm>
          <a:prstGeom prst="rect">
            <a:avLst/>
          </a:prstGeom>
          <a:noFill/>
        </p:spPr>
        <p:txBody>
          <a:bodyPr wrap="square" rtlCol="0">
            <a:spAutoFit/>
          </a:bodyPr>
          <a:lstStyle/>
          <a:p>
            <a:r>
              <a:rPr lang="en-US" altLang="zh-CN" sz="2400" dirty="0">
                <a:latin typeface="Times New Roman" panose="02020603050405020304" pitchFamily="16" charset="0"/>
                <a:cs typeface="Times New Roman" panose="02020603050405020304" pitchFamily="16" charset="0"/>
              </a:rPr>
              <a:t>Nash, J, Non-Cooperative Games. </a:t>
            </a:r>
            <a:r>
              <a:rPr lang="en-US" altLang="zh-CN" sz="2400" i="1" dirty="0">
                <a:latin typeface="Times New Roman" panose="02020603050405020304" pitchFamily="16" charset="0"/>
                <a:cs typeface="Times New Roman" panose="02020603050405020304" pitchFamily="16" charset="0"/>
              </a:rPr>
              <a:t>The Annals of Mathematics</a:t>
            </a:r>
            <a:r>
              <a:rPr lang="en-US" altLang="zh-CN" sz="2400" dirty="0">
                <a:latin typeface="Times New Roman" panose="02020603050405020304" pitchFamily="16" charset="0"/>
                <a:cs typeface="Times New Roman" panose="02020603050405020304" pitchFamily="16" charset="0"/>
              </a:rPr>
              <a:t>. 54, 2  (1951) , 286. </a:t>
            </a:r>
            <a:endParaRPr lang="zh-CN" altLang="en-US" sz="2400" dirty="0">
              <a:latin typeface="Times New Roman" panose="02020603050405020304" pitchFamily="16" charset="0"/>
              <a:cs typeface="Times New Roman" panose="02020603050405020304" pitchFamily="16" charset="0"/>
            </a:endParaRPr>
          </a:p>
        </p:txBody>
      </p:sp>
      <p:sp>
        <p:nvSpPr>
          <p:cNvPr id="5" name="矩形 4"/>
          <p:cNvSpPr/>
          <p:nvPr/>
        </p:nvSpPr>
        <p:spPr>
          <a:xfrm>
            <a:off x="3024094" y="5264317"/>
            <a:ext cx="6096000" cy="646331"/>
          </a:xfrm>
          <a:prstGeom prst="rect">
            <a:avLst/>
          </a:prstGeom>
        </p:spPr>
        <p:txBody>
          <a:bodyPr>
            <a:spAutoFit/>
          </a:bodyPr>
          <a:lstStyle/>
          <a:p>
            <a:pPr algn="ctr">
              <a:buFont typeface="Arial" panose="020B0604020202020204" pitchFamily="34" charset="0"/>
              <a:buNone/>
              <a:defRPr/>
            </a:pPr>
            <a:r>
              <a:rPr lang="zh-CN" altLang="en-US" sz="3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黑体" panose="02010609060101010101" pitchFamily="49" charset="-122"/>
                <a:cs typeface="Times New Roman" panose="02020603050405020304" pitchFamily="16" charset="0"/>
              </a:rPr>
              <a:t>纳什均衡的本质：</a:t>
            </a:r>
            <a:r>
              <a:rPr lang="zh-CN" altLang="en-US" sz="3600" dirty="0">
                <a:solidFill>
                  <a:srgbClr val="0070C0"/>
                </a:solidFill>
                <a:ea typeface="黑体" panose="02010609060101010101" pitchFamily="49" charset="-122"/>
                <a:cs typeface="Times New Roman" panose="02020603050405020304" pitchFamily="16" charset="0"/>
              </a:rPr>
              <a:t>不后悔</a:t>
            </a:r>
            <a:endParaRPr lang="en-US" altLang="zh-CN" sz="3600" dirty="0">
              <a:solidFill>
                <a:srgbClr val="0070C0"/>
              </a:solidFill>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混合策略下纳什均衡的例子</a:t>
            </a:r>
            <a:endParaRPr lang="zh-CN" altLang="en-US" dirty="0"/>
          </a:p>
        </p:txBody>
      </p:sp>
      <p:sp>
        <p:nvSpPr>
          <p:cNvPr id="3" name="内容占位符 2"/>
          <p:cNvSpPr>
            <a:spLocks noGrp="1"/>
          </p:cNvSpPr>
          <p:nvPr>
            <p:ph idx="1"/>
          </p:nvPr>
        </p:nvSpPr>
        <p:spPr/>
        <p:txBody>
          <a:bodyPr>
            <a:normAutofit/>
          </a:bodyPr>
          <a:lstStyle/>
          <a:p>
            <a:r>
              <a:rPr lang="zh-CN" altLang="en-US" dirty="0"/>
              <a:t>公司的雇主是否检查工作与雇员是否偷懒</a:t>
            </a:r>
            <a:endParaRPr lang="zh-CN" altLang="en-US" dirty="0"/>
          </a:p>
          <a:p>
            <a:pPr lvl="1"/>
            <a:r>
              <a:rPr lang="zh-CN" altLang="en-US" dirty="0"/>
              <a:t>玩家：雇员、雇主</a:t>
            </a:r>
            <a:endParaRPr lang="zh-CN" altLang="en-US" dirty="0"/>
          </a:p>
          <a:p>
            <a:pPr lvl="1"/>
            <a:r>
              <a:rPr lang="zh-CN" altLang="en-US" dirty="0"/>
              <a:t>规则：雇员与雇主两人分别决策，事先无法得知对方的选择</a:t>
            </a:r>
            <a:endParaRPr lang="zh-CN" altLang="en-US" dirty="0"/>
          </a:p>
          <a:p>
            <a:pPr lvl="1"/>
            <a:r>
              <a:rPr lang="zh-CN" altLang="en-US" dirty="0"/>
              <a:t>混合策略集：</a:t>
            </a:r>
            <a:endParaRPr lang="zh-CN" altLang="en-US" dirty="0"/>
          </a:p>
          <a:p>
            <a:pPr lvl="2"/>
            <a:r>
              <a:rPr lang="zh-CN" altLang="en-US" dirty="0"/>
              <a:t>雇员：偷懒、不偷懒</a:t>
            </a:r>
            <a:endParaRPr lang="zh-CN" altLang="en-US" dirty="0"/>
          </a:p>
          <a:p>
            <a:pPr lvl="2"/>
            <a:r>
              <a:rPr lang="zh-CN" altLang="en-US" dirty="0"/>
              <a:t>雇主：检查、不检查</a:t>
            </a:r>
            <a:endParaRPr lang="zh-CN" altLang="en-US" dirty="0"/>
          </a:p>
          <a:p>
            <a:pPr lvl="1"/>
            <a:r>
              <a:rPr lang="zh-CN" altLang="en-US" dirty="0"/>
              <a:t>局势及对应收益：雇主采取</a:t>
            </a:r>
            <a:r>
              <a:rPr lang="zh-CN" altLang="en-US" dirty="0">
                <a:solidFill>
                  <a:srgbClr val="0070C0"/>
                </a:solidFill>
              </a:rPr>
              <a:t>检查</a:t>
            </a:r>
            <a:r>
              <a:rPr lang="en-US" altLang="zh-CN" dirty="0"/>
              <a:t>/</a:t>
            </a:r>
            <a:r>
              <a:rPr lang="zh-CN" altLang="en-US" dirty="0">
                <a:solidFill>
                  <a:srgbClr val="0070C0"/>
                </a:solidFill>
              </a:rPr>
              <a:t>不检查</a:t>
            </a:r>
            <a:r>
              <a:rPr lang="zh-CN" altLang="en-US" dirty="0"/>
              <a:t>策略时雇员工作与偷懒对应的结果</a:t>
            </a:r>
            <a:endParaRPr lang="zh-CN" altLang="en-US" dirty="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混合策略下纳什均衡的例子</a:t>
            </a:r>
            <a:endParaRPr lang="zh-CN" altLang="en-US" dirty="0"/>
          </a:p>
        </p:txBody>
      </p:sp>
      <p:sp>
        <p:nvSpPr>
          <p:cNvPr id="3" name="内容占位符 2"/>
          <p:cNvSpPr>
            <a:spLocks noGrp="1"/>
          </p:cNvSpPr>
          <p:nvPr>
            <p:ph idx="1"/>
          </p:nvPr>
        </p:nvSpPr>
        <p:spPr/>
        <p:txBody>
          <a:bodyPr>
            <a:normAutofit/>
          </a:bodyPr>
          <a:lstStyle/>
          <a:p>
            <a:r>
              <a:rPr lang="zh-CN" altLang="en-US" dirty="0"/>
              <a:t>公司的雇主是否检查工作与雇员是否偷懒</a:t>
            </a:r>
            <a:endParaRPr lang="zh-CN" altLang="en-US" dirty="0"/>
          </a:p>
          <a:p>
            <a:pPr lvl="1"/>
            <a:r>
              <a:rPr lang="zh-CN" altLang="en-US" dirty="0"/>
              <a:t>雇主的检查成本𝐶，发现偷懒的惩罚𝐹</a:t>
            </a:r>
            <a:endParaRPr lang="en-US" altLang="zh-CN" dirty="0"/>
          </a:p>
          <a:p>
            <a:pPr lvl="1"/>
            <a:r>
              <a:rPr lang="zh-CN" altLang="en-US" dirty="0"/>
              <a:t>雇员的贡献𝑉，工资𝑊，付出𝐻</a:t>
            </a:r>
            <a:endParaRPr lang="en-US" altLang="zh-CN" dirty="0"/>
          </a:p>
          <a:p>
            <a:pPr lvl="1"/>
            <a:r>
              <a:rPr lang="zh-CN" altLang="en-US" dirty="0"/>
              <a:t>假定𝐻</a:t>
            </a:r>
            <a:r>
              <a:rPr lang="en-US" altLang="zh-CN" dirty="0"/>
              <a:t>&lt;</a:t>
            </a:r>
            <a:r>
              <a:rPr lang="zh-CN" altLang="en-US" dirty="0"/>
              <a:t>𝑊</a:t>
            </a:r>
            <a:r>
              <a:rPr lang="en-US" altLang="zh-CN" dirty="0"/>
              <a:t>&lt;</a:t>
            </a:r>
            <a:r>
              <a:rPr lang="zh-CN" altLang="en-US" dirty="0"/>
              <a:t>𝑉，𝑊</a:t>
            </a:r>
            <a:r>
              <a:rPr lang="en-US" altLang="zh-CN" dirty="0"/>
              <a:t>&gt;</a:t>
            </a:r>
            <a:r>
              <a:rPr lang="zh-CN" altLang="en-US" dirty="0"/>
              <a:t>𝐶</a:t>
            </a:r>
            <a:endParaRPr lang="zh-CN" altLang="en-US" dirty="0"/>
          </a:p>
          <a:p>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2307163" y="3747652"/>
              <a:ext cx="6550701" cy="1706880"/>
            </p:xfrm>
            <a:graphic>
              <a:graphicData uri="http://schemas.openxmlformats.org/drawingml/2006/table">
                <a:tbl>
                  <a:tblPr>
                    <a:tableStyleId>{2D5ABB26-0587-4C30-8999-92F81FD0307C}</a:tableStyleId>
                  </a:tblPr>
                  <a:tblGrid>
                    <a:gridCol w="485789"/>
                    <a:gridCol w="1151885"/>
                    <a:gridCol w="1879162"/>
                    <a:gridCol w="3033865"/>
                  </a:tblGrid>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gridSpan="2">
                      <a:txBody>
                        <a:bodyPr/>
                        <a:lstStyle/>
                        <a:p>
                          <a:pPr algn="ctr">
                            <a:lnSpc>
                              <a:spcPct val="100000"/>
                            </a:lnSpc>
                            <a:spcAft>
                              <a:spcPts val="0"/>
                            </a:spcAft>
                          </a:pPr>
                          <a:r>
                            <a:rPr lang="zh-CN" sz="2800" kern="100" baseline="0" dirty="0">
                              <a:solidFill>
                                <a:srgbClr val="FF0000"/>
                              </a:solidFill>
                              <a:effectLst/>
                              <a:ea typeface="黑体" panose="02010609060101010101" pitchFamily="49" charset="-122"/>
                            </a:rPr>
                            <a:t>雇员</a:t>
                          </a:r>
                          <a:endParaRPr lang="zh-CN" sz="2800" kern="100" baseline="0" dirty="0">
                            <a:solidFill>
                              <a:srgbClr val="FF0000"/>
                            </a:solidFill>
                            <a:effectLst/>
                            <a:latin typeface="Times New Roman" panose="02020603050405020304" pitchFamily="16" charset="0"/>
                            <a:ea typeface="黑体" panose="02010609060101010101" pitchFamily="49" charset="-122"/>
                          </a:endParaRPr>
                        </a:p>
                      </a:txBody>
                      <a:tcPr marL="17780" marR="17780" marT="0" marB="0" anchor="ctr"/>
                    </a:tc>
                    <a:tc hMerge="1">
                      <a:tcPr/>
                    </a:tc>
                  </a:tr>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zh-CN" sz="2800" kern="100" baseline="0" dirty="0">
                              <a:effectLst/>
                              <a:ea typeface="黑体" panose="02010609060101010101" pitchFamily="49" charset="-122"/>
                            </a:rPr>
                            <a:t>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2800" kern="100" baseline="0" dirty="0">
                              <a:effectLst/>
                              <a:ea typeface="黑体" panose="02010609060101010101" pitchFamily="49" charset="-122"/>
                            </a:rPr>
                            <a:t>不偷懒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r>
                  <a:tr h="229607">
                    <a:tc rowSpan="2">
                      <a:txBody>
                        <a:bodyPr/>
                        <a:lstStyle/>
                        <a:p>
                          <a:pPr algn="ctr">
                            <a:lnSpc>
                              <a:spcPct val="100000"/>
                            </a:lnSpc>
                            <a:spcAft>
                              <a:spcPts val="0"/>
                            </a:spcAft>
                          </a:pPr>
                          <a:r>
                            <a:rPr lang="zh-CN" sz="2800" kern="100" baseline="0" dirty="0">
                              <a:solidFill>
                                <a:srgbClr val="0070C0"/>
                              </a:solidFill>
                              <a:effectLst/>
                              <a:ea typeface="黑体" panose="02010609060101010101" pitchFamily="49" charset="-122"/>
                            </a:rPr>
                            <a:t>雇主</a:t>
                          </a:r>
                          <a:endParaRPr lang="zh-CN" sz="2800" kern="100" baseline="0" dirty="0">
                            <a:solidFill>
                              <a:srgbClr val="0070C0"/>
                            </a:solidFill>
                            <a:effectLst/>
                            <a:latin typeface="Times New Roman" panose="02020603050405020304" pitchFamily="16" charset="0"/>
                            <a:ea typeface="黑体" panose="02010609060101010101" pitchFamily="49" charset="-122"/>
                          </a:endParaRPr>
                        </a:p>
                      </a:txBody>
                      <a:tcPr marL="17780" marR="17780" marT="0" marB="0" vert="eaVert" anchor="ctr"/>
                    </a:tc>
                    <a:tc>
                      <a:txBody>
                        <a:bodyPr/>
                        <a:lstStyle/>
                        <a:p>
                          <a:pPr algn="ctr">
                            <a:lnSpc>
                              <a:spcPct val="100000"/>
                            </a:lnSpc>
                            <a:spcAft>
                              <a:spcPts val="0"/>
                            </a:spcAft>
                          </a:pPr>
                          <a:r>
                            <a:rPr lang="zh-CN" sz="2800" kern="100" baseline="0" dirty="0">
                              <a:effectLst/>
                              <a:ea typeface="黑体" panose="02010609060101010101" pitchFamily="49" charset="-122"/>
                            </a:rPr>
                            <a:t>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𝐶</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𝐹</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𝐹</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𝑉</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𝐶</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𝐻</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9607">
                    <a:tc vMerge="1">
                      <a:tcPr marL="17780" marR="17780" marT="0" marB="0"/>
                    </a:tc>
                    <a:tc>
                      <a:txBody>
                        <a:bodyPr/>
                        <a:lstStyle/>
                        <a:p>
                          <a:pPr algn="ctr">
                            <a:lnSpc>
                              <a:spcPct val="100000"/>
                            </a:lnSpc>
                            <a:spcAft>
                              <a:spcPts val="0"/>
                            </a:spcAft>
                          </a:pPr>
                          <a:r>
                            <a:rPr lang="zh-CN" sz="2800" kern="100" baseline="0" dirty="0">
                              <a:effectLst/>
                              <a:ea typeface="黑体" panose="02010609060101010101" pitchFamily="49" charset="-122"/>
                            </a:rPr>
                            <a:t>不检查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𝑉</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𝐻</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5" name="表格 4"/>
              <p:cNvGraphicFramePr>
                <a:graphicFrameLocks noGrp="1"/>
              </p:cNvGraphicFramePr>
              <p:nvPr/>
            </p:nvGraphicFramePr>
            <p:xfrm>
              <a:off x="2307163" y="3747652"/>
              <a:ext cx="6550701" cy="1706880"/>
            </p:xfrm>
            <a:graphic>
              <a:graphicData uri="http://schemas.openxmlformats.org/drawingml/2006/table">
                <a:tbl>
                  <a:tblPr>
                    <a:tableStyleId>{2D5ABB26-0587-4C30-8999-92F81FD0307C}</a:tableStyleId>
                  </a:tblPr>
                  <a:tblGrid>
                    <a:gridCol w="485789"/>
                    <a:gridCol w="1151885"/>
                    <a:gridCol w="1879162"/>
                    <a:gridCol w="3033865"/>
                  </a:tblGrid>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gridSpan="2">
                      <a:txBody>
                        <a:bodyPr/>
                        <a:lstStyle/>
                        <a:p>
                          <a:pPr algn="ctr">
                            <a:lnSpc>
                              <a:spcPct val="100000"/>
                            </a:lnSpc>
                            <a:spcAft>
                              <a:spcPts val="0"/>
                            </a:spcAft>
                          </a:pPr>
                          <a:r>
                            <a:rPr lang="zh-CN" sz="2800" kern="100" baseline="0" dirty="0">
                              <a:solidFill>
                                <a:srgbClr val="FF0000"/>
                              </a:solidFill>
                              <a:effectLst/>
                              <a:ea typeface="黑体" panose="02010609060101010101" pitchFamily="49" charset="-122"/>
                            </a:rPr>
                            <a:t>雇员</a:t>
                          </a:r>
                          <a:endParaRPr lang="zh-CN" sz="2800" kern="100" baseline="0" dirty="0">
                            <a:solidFill>
                              <a:srgbClr val="FF0000"/>
                            </a:solidFill>
                            <a:effectLst/>
                            <a:latin typeface="Times New Roman" panose="02020603050405020304" pitchFamily="16" charset="0"/>
                            <a:ea typeface="黑体" panose="02010609060101010101" pitchFamily="49" charset="-122"/>
                          </a:endParaRPr>
                        </a:p>
                      </a:txBody>
                      <a:tcPr marL="17780" marR="17780" marT="0" marB="0" anchor="ctr"/>
                    </a:tc>
                    <a:tc hMerge="1">
                      <a:tcPr/>
                    </a:tc>
                  </a:tr>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zh-CN" sz="2800" kern="100" baseline="0" dirty="0">
                              <a:effectLst/>
                              <a:ea typeface="黑体" panose="02010609060101010101" pitchFamily="49" charset="-122"/>
                            </a:rPr>
                            <a:t>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2800" kern="100" baseline="0" dirty="0">
                              <a:effectLst/>
                              <a:ea typeface="黑体" panose="02010609060101010101" pitchFamily="49" charset="-122"/>
                            </a:rPr>
                            <a:t>不偷懒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r>
                  <a:tr h="426720">
                    <a:tc rowSpan="2">
                      <a:txBody>
                        <a:bodyPr/>
                        <a:lstStyle/>
                        <a:p>
                          <a:pPr algn="ctr">
                            <a:lnSpc>
                              <a:spcPct val="100000"/>
                            </a:lnSpc>
                            <a:spcAft>
                              <a:spcPts val="0"/>
                            </a:spcAft>
                          </a:pPr>
                          <a:r>
                            <a:rPr lang="zh-CN" sz="2800" kern="100" baseline="0" dirty="0">
                              <a:solidFill>
                                <a:srgbClr val="0070C0"/>
                              </a:solidFill>
                              <a:effectLst/>
                              <a:ea typeface="黑体" panose="02010609060101010101" pitchFamily="49" charset="-122"/>
                            </a:rPr>
                            <a:t>雇主</a:t>
                          </a:r>
                          <a:endParaRPr lang="zh-CN" sz="2800" kern="100" baseline="0" dirty="0">
                            <a:solidFill>
                              <a:srgbClr val="0070C0"/>
                            </a:solidFill>
                            <a:effectLst/>
                            <a:latin typeface="Times New Roman" panose="02020603050405020304" pitchFamily="16" charset="0"/>
                            <a:ea typeface="黑体" panose="02010609060101010101" pitchFamily="49" charset="-122"/>
                          </a:endParaRPr>
                        </a:p>
                      </a:txBody>
                      <a:tcPr marL="17780" marR="17780" marT="0" marB="0" vert="eaVert" anchor="ctr"/>
                    </a:tc>
                    <a:tc>
                      <a:txBody>
                        <a:bodyPr/>
                        <a:lstStyle/>
                        <a:p>
                          <a:pPr algn="ctr">
                            <a:lnSpc>
                              <a:spcPct val="100000"/>
                            </a:lnSpc>
                            <a:spcAft>
                              <a:spcPts val="0"/>
                            </a:spcAft>
                          </a:pPr>
                          <a:r>
                            <a:rPr lang="zh-CN" sz="2800" kern="100" baseline="0" dirty="0">
                              <a:effectLst/>
                              <a:ea typeface="黑体" panose="02010609060101010101" pitchFamily="49" charset="-122"/>
                            </a:rPr>
                            <a:t>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r>
                  <a:tr h="426720">
                    <a:tc vMerge="1">
                      <a:tcPr marL="17780" marR="17780" marT="0" marB="0"/>
                    </a:tc>
                    <a:tc>
                      <a:txBody>
                        <a:bodyPr/>
                        <a:lstStyle/>
                        <a:p>
                          <a:pPr algn="ctr">
                            <a:lnSpc>
                              <a:spcPct val="100000"/>
                            </a:lnSpc>
                            <a:spcAft>
                              <a:spcPts val="0"/>
                            </a:spcAft>
                          </a:pPr>
                          <a:r>
                            <a:rPr lang="zh-CN" sz="2800" kern="100" baseline="0" dirty="0">
                              <a:effectLst/>
                              <a:ea typeface="黑体" panose="02010609060101010101" pitchFamily="49" charset="-122"/>
                            </a:rPr>
                            <a:t>不检查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r>
                </a:tbl>
              </a:graphicData>
            </a:graphic>
          </p:graphicFrame>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混合策略下纳什均衡的例子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latin typeface="黑体" panose="02010609060101010101" pitchFamily="49" charset="-122"/>
                  </a:rPr>
                  <a:t>若雇主检查的概率为</a:t>
                </a:r>
                <a14:m>
                  <m:oMath xmlns:m="http://schemas.openxmlformats.org/officeDocument/2006/math">
                    <m:r>
                      <a:rPr lang="zh-CN" altLang="en-US" i="1">
                        <a:latin typeface="Cambria Math" panose="02040503050406030204" pitchFamily="18" charset="0"/>
                      </a:rPr>
                      <m:t>𝛼</m:t>
                    </m:r>
                  </m:oMath>
                </a14:m>
                <a:r>
                  <a:rPr lang="zh-CN" altLang="en-US" dirty="0">
                    <a:latin typeface="黑体" panose="02010609060101010101" pitchFamily="49" charset="-122"/>
                  </a:rPr>
                  <a:t>，雇员偷懒的概率为</a:t>
                </a:r>
                <a14:m>
                  <m:oMath xmlns:m="http://schemas.openxmlformats.org/officeDocument/2006/math">
                    <m:r>
                      <a:rPr lang="zh-CN" altLang="en-US" i="1">
                        <a:latin typeface="Cambria Math" panose="02040503050406030204" pitchFamily="18" charset="0"/>
                      </a:rPr>
                      <m:t>𝛽</m:t>
                    </m:r>
                  </m:oMath>
                </a14:m>
                <a:endParaRPr lang="en-US" altLang="zh-CN" dirty="0">
                  <a:latin typeface="黑体" panose="02010609060101010101" pitchFamily="49" charset="-122"/>
                </a:endParaRPr>
              </a:p>
              <a:p>
                <a:pPr lvl="1"/>
                <a:r>
                  <a:rPr lang="zh-CN" altLang="en-US" dirty="0"/>
                  <a:t>雇主的检查成本𝐶，发现偷懒的惩罚𝐹</a:t>
                </a:r>
                <a:endParaRPr lang="en-US" altLang="zh-CN" dirty="0"/>
              </a:p>
              <a:p>
                <a:pPr lvl="1"/>
                <a:r>
                  <a:rPr lang="zh-CN" altLang="en-US" dirty="0"/>
                  <a:t>雇员的贡献𝑉，工资𝑊，付出𝐻</a:t>
                </a:r>
                <a:endParaRPr lang="en-US" altLang="zh-CN" dirty="0"/>
              </a:p>
              <a:p>
                <a:pPr lvl="1"/>
                <a:r>
                  <a:rPr lang="zh-CN" altLang="en-US" dirty="0"/>
                  <a:t>假定𝐻</a:t>
                </a:r>
                <a:r>
                  <a:rPr lang="en-US" altLang="zh-CN" dirty="0"/>
                  <a:t>&lt;</a:t>
                </a:r>
                <a:r>
                  <a:rPr lang="zh-CN" altLang="en-US" dirty="0"/>
                  <a:t>𝑊</a:t>
                </a:r>
                <a:r>
                  <a:rPr lang="en-US" altLang="zh-CN" dirty="0"/>
                  <a:t>&lt;</a:t>
                </a:r>
                <a:r>
                  <a:rPr lang="zh-CN" altLang="en-US" dirty="0"/>
                  <a:t>𝑉，𝑊</a:t>
                </a:r>
                <a:r>
                  <a:rPr lang="en-US" altLang="zh-CN" dirty="0"/>
                  <a:t>&gt;</a:t>
                </a:r>
                <a:r>
                  <a:rPr lang="zh-CN" altLang="en-US" dirty="0"/>
                  <a:t>𝐶</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5311621" y="1993348"/>
              <a:ext cx="6550701" cy="1706880"/>
            </p:xfrm>
            <a:graphic>
              <a:graphicData uri="http://schemas.openxmlformats.org/drawingml/2006/table">
                <a:tbl>
                  <a:tblPr>
                    <a:tableStyleId>{2D5ABB26-0587-4C30-8999-92F81FD0307C}</a:tableStyleId>
                  </a:tblPr>
                  <a:tblGrid>
                    <a:gridCol w="485789"/>
                    <a:gridCol w="1151885"/>
                    <a:gridCol w="1879162"/>
                    <a:gridCol w="3033865"/>
                  </a:tblGrid>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gridSpan="2">
                      <a:txBody>
                        <a:bodyPr/>
                        <a:lstStyle/>
                        <a:p>
                          <a:pPr algn="ctr">
                            <a:lnSpc>
                              <a:spcPct val="100000"/>
                            </a:lnSpc>
                            <a:spcAft>
                              <a:spcPts val="0"/>
                            </a:spcAft>
                          </a:pPr>
                          <a:r>
                            <a:rPr lang="zh-CN" sz="2800" kern="100" baseline="0" dirty="0">
                              <a:solidFill>
                                <a:srgbClr val="FF0000"/>
                              </a:solidFill>
                              <a:effectLst/>
                              <a:ea typeface="黑体" panose="02010609060101010101" pitchFamily="49" charset="-122"/>
                            </a:rPr>
                            <a:t>雇员</a:t>
                          </a:r>
                          <a:endParaRPr lang="zh-CN" sz="2800" kern="100" baseline="0" dirty="0">
                            <a:solidFill>
                              <a:srgbClr val="FF0000"/>
                            </a:solidFill>
                            <a:effectLst/>
                            <a:latin typeface="Times New Roman" panose="02020603050405020304" pitchFamily="16" charset="0"/>
                            <a:ea typeface="黑体" panose="02010609060101010101" pitchFamily="49" charset="-122"/>
                          </a:endParaRPr>
                        </a:p>
                      </a:txBody>
                      <a:tcPr marL="17780" marR="17780" marT="0" marB="0" anchor="ctr"/>
                    </a:tc>
                    <a:tc hMerge="1">
                      <a:tcPr/>
                    </a:tc>
                  </a:tr>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zh-CN" sz="2800" kern="100" baseline="0" dirty="0">
                              <a:effectLst/>
                              <a:ea typeface="黑体" panose="02010609060101010101" pitchFamily="49" charset="-122"/>
                            </a:rPr>
                            <a:t>偷懒</a:t>
                          </a:r>
                          <a14:m>
                            <m:oMath xmlns:m="http://schemas.openxmlformats.org/officeDocument/2006/math">
                              <m:r>
                                <a:rPr lang="en-US" altLang="zh-CN" sz="2800" b="0" i="1" kern="100" baseline="0" smtClean="0">
                                  <a:effectLst/>
                                  <a:latin typeface="Cambria Math" panose="02040503050406030204" pitchFamily="18" charset="0"/>
                                </a:rPr>
                                <m:t>𝛽</m:t>
                              </m:r>
                            </m:oMath>
                          </a14:m>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zh-CN" sz="2800" kern="100" baseline="0" dirty="0">
                              <a:effectLst/>
                              <a:ea typeface="黑体" panose="02010609060101010101" pitchFamily="49" charset="-122"/>
                            </a:rPr>
                            <a:t>不偷懒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r>
                  <a:tr h="229607">
                    <a:tc rowSpan="2">
                      <a:txBody>
                        <a:bodyPr/>
                        <a:lstStyle/>
                        <a:p>
                          <a:pPr algn="ctr">
                            <a:lnSpc>
                              <a:spcPct val="100000"/>
                            </a:lnSpc>
                            <a:spcAft>
                              <a:spcPts val="0"/>
                            </a:spcAft>
                          </a:pPr>
                          <a:r>
                            <a:rPr lang="zh-CN" sz="2800" kern="100" baseline="0" dirty="0">
                              <a:solidFill>
                                <a:srgbClr val="0070C0"/>
                              </a:solidFill>
                              <a:effectLst/>
                              <a:ea typeface="黑体" panose="02010609060101010101" pitchFamily="49" charset="-122"/>
                            </a:rPr>
                            <a:t>雇主</a:t>
                          </a:r>
                          <a:endParaRPr lang="zh-CN" sz="2800" kern="100" baseline="0" dirty="0">
                            <a:solidFill>
                              <a:srgbClr val="0070C0"/>
                            </a:solidFill>
                            <a:effectLst/>
                            <a:latin typeface="Times New Roman" panose="02020603050405020304" pitchFamily="16" charset="0"/>
                            <a:ea typeface="黑体" panose="02010609060101010101" pitchFamily="49" charset="-122"/>
                          </a:endParaRPr>
                        </a:p>
                      </a:txBody>
                      <a:tcPr marL="17780" marR="17780" marT="0" marB="0" vert="eaVert" anchor="ctr"/>
                    </a:tc>
                    <a:tc>
                      <a:txBody>
                        <a:bodyPr/>
                        <a:lstStyle/>
                        <a:p>
                          <a:pPr algn="ctr">
                            <a:lnSpc>
                              <a:spcPct val="100000"/>
                            </a:lnSpc>
                            <a:spcAft>
                              <a:spcPts val="0"/>
                            </a:spcAft>
                          </a:pPr>
                          <a:r>
                            <a:rPr lang="zh-CN" sz="2800" kern="100" baseline="0" dirty="0">
                              <a:effectLst/>
                              <a:ea typeface="黑体" panose="02010609060101010101" pitchFamily="49" charset="-122"/>
                            </a:rPr>
                            <a:t>检查</a:t>
                          </a:r>
                          <a14:m>
                            <m:oMath xmlns:m="http://schemas.openxmlformats.org/officeDocument/2006/math">
                              <m:r>
                                <a:rPr lang="en-US" altLang="zh-CN" sz="2800" b="0" i="1" kern="100" baseline="0" smtClean="0">
                                  <a:effectLst/>
                                  <a:latin typeface="Cambria Math" panose="02040503050406030204" pitchFamily="18" charset="0"/>
                                </a:rPr>
                                <m:t>𝛼</m:t>
                              </m:r>
                            </m:oMath>
                          </a14:m>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𝐶</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𝐹</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𝐹</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𝑉</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𝐶</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𝐻</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9607">
                    <a:tc vMerge="1">
                      <a:tcPr marL="17780" marR="17780" marT="0" marB="0"/>
                    </a:tc>
                    <a:tc>
                      <a:txBody>
                        <a:bodyPr/>
                        <a:lstStyle/>
                        <a:p>
                          <a:pPr algn="ctr">
                            <a:lnSpc>
                              <a:spcPct val="100000"/>
                            </a:lnSpc>
                            <a:spcAft>
                              <a:spcPts val="0"/>
                            </a:spcAft>
                          </a:pPr>
                          <a:r>
                            <a:rPr lang="zh-CN" sz="2800" kern="100" baseline="0" dirty="0">
                              <a:effectLst/>
                              <a:ea typeface="黑体" panose="02010609060101010101" pitchFamily="49" charset="-122"/>
                            </a:rPr>
                            <a:t>不检查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Aft>
                              <a:spcPts val="0"/>
                            </a:spcAft>
                          </a:pPr>
                          <a14:m>
                            <m:oMathPara xmlns:m="http://schemas.openxmlformats.org/officeDocument/2006/math">
                              <m:oMathParaPr>
                                <m:jc m:val="centerGroup"/>
                              </m:oMathParaPr>
                              <m:oMath xmlns:m="http://schemas.openxmlformats.org/officeDocument/2006/math">
                                <m:r>
                                  <a:rPr lang="en-US" sz="2800" i="1" kern="100" dirty="0" smtClean="0">
                                    <a:solidFill>
                                      <a:srgbClr val="0070C0"/>
                                    </a:solidFill>
                                    <a:effectLst/>
                                    <a:latin typeface="Cambria Math" panose="02040503050406030204" pitchFamily="18" charset="0"/>
                                  </a:rPr>
                                  <m:t>𝑉</m:t>
                                </m:r>
                                <m:r>
                                  <a:rPr lang="en-US" sz="2800" i="1" kern="100" dirty="0" smtClean="0">
                                    <a:solidFill>
                                      <a:srgbClr val="0070C0"/>
                                    </a:solidFill>
                                    <a:effectLst/>
                                    <a:latin typeface="Cambria Math" panose="02040503050406030204" pitchFamily="18" charset="0"/>
                                  </a:rPr>
                                  <m:t>−</m:t>
                                </m:r>
                                <m:r>
                                  <a:rPr lang="en-US" sz="2800" i="1" kern="100" dirty="0" smtClean="0">
                                    <a:solidFill>
                                      <a:srgbClr val="0070C0"/>
                                    </a:solidFill>
                                    <a:effectLst/>
                                    <a:latin typeface="Cambria Math" panose="02040503050406030204" pitchFamily="18" charset="0"/>
                                  </a:rPr>
                                  <m:t>𝑊</m:t>
                                </m:r>
                                <m:r>
                                  <a:rPr lang="en-US" sz="2800" i="1" kern="100" dirty="0" smtClean="0">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𝑊</m:t>
                                </m:r>
                                <m:r>
                                  <a:rPr lang="en-US" sz="2800" i="1" kern="100" dirty="0" smtClean="0">
                                    <a:solidFill>
                                      <a:srgbClr val="FF0000"/>
                                    </a:solidFill>
                                    <a:effectLst/>
                                    <a:latin typeface="Cambria Math" panose="02040503050406030204" pitchFamily="18" charset="0"/>
                                  </a:rPr>
                                  <m:t>−</m:t>
                                </m:r>
                                <m:r>
                                  <a:rPr lang="en-US" sz="2800" i="1" kern="100" dirty="0" smtClean="0">
                                    <a:solidFill>
                                      <a:srgbClr val="FF0000"/>
                                    </a:solidFill>
                                    <a:effectLst/>
                                    <a:latin typeface="Cambria Math" panose="02040503050406030204" pitchFamily="18" charset="0"/>
                                  </a:rPr>
                                  <m:t>𝐻</m:t>
                                </m:r>
                              </m:oMath>
                            </m:oMathPara>
                          </a14:m>
                          <a:endParaRPr lang="zh-CN" sz="2800" kern="100" dirty="0">
                            <a:effectLst/>
                            <a:latin typeface="Times New Roman" panose="02020603050405020304" pitchFamily="16" charset="0"/>
                            <a:ea typeface="宋体" panose="02010600030101010101" pitchFamily="2" charset="-122"/>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5311621" y="1993348"/>
              <a:ext cx="6550701" cy="1706880"/>
            </p:xfrm>
            <a:graphic>
              <a:graphicData uri="http://schemas.openxmlformats.org/drawingml/2006/table">
                <a:tbl>
                  <a:tblPr>
                    <a:tableStyleId>{2D5ABB26-0587-4C30-8999-92F81FD0307C}</a:tableStyleId>
                  </a:tblPr>
                  <a:tblGrid>
                    <a:gridCol w="485789"/>
                    <a:gridCol w="1151885"/>
                    <a:gridCol w="1879162"/>
                    <a:gridCol w="3033865"/>
                  </a:tblGrid>
                  <a:tr h="213628">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gridSpan="2">
                      <a:txBody>
                        <a:bodyPr/>
                        <a:lstStyle/>
                        <a:p>
                          <a:pPr algn="ctr">
                            <a:lnSpc>
                              <a:spcPct val="100000"/>
                            </a:lnSpc>
                            <a:spcAft>
                              <a:spcPts val="0"/>
                            </a:spcAft>
                          </a:pPr>
                          <a:r>
                            <a:rPr lang="zh-CN" sz="2800" kern="100" baseline="0" dirty="0">
                              <a:solidFill>
                                <a:srgbClr val="FF0000"/>
                              </a:solidFill>
                              <a:effectLst/>
                              <a:ea typeface="黑体" panose="02010609060101010101" pitchFamily="49" charset="-122"/>
                            </a:rPr>
                            <a:t>雇员</a:t>
                          </a:r>
                          <a:endParaRPr lang="zh-CN" sz="2800" kern="100" baseline="0" dirty="0">
                            <a:solidFill>
                              <a:srgbClr val="FF0000"/>
                            </a:solidFill>
                            <a:effectLst/>
                            <a:latin typeface="Times New Roman" panose="02020603050405020304" pitchFamily="16" charset="0"/>
                            <a:ea typeface="黑体" panose="02010609060101010101" pitchFamily="49" charset="-122"/>
                          </a:endParaRPr>
                        </a:p>
                      </a:txBody>
                      <a:tcPr marL="17780" marR="17780" marT="0" marB="0" anchor="ctr"/>
                    </a:tc>
                    <a:tc hMerge="1">
                      <a:tcPr/>
                    </a:tc>
                  </a:tr>
                  <a:tr h="426720">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pPr algn="ctr">
                            <a:lnSpc>
                              <a:spcPct val="100000"/>
                            </a:lnSpc>
                            <a:spcAft>
                              <a:spcPts val="0"/>
                            </a:spcAft>
                          </a:pPr>
                          <a:r>
                            <a:rPr lang="en-US" sz="2800" kern="100" dirty="0">
                              <a:effectLst/>
                            </a:rPr>
                            <a:t> </a:t>
                          </a:r>
                          <a:endParaRPr lang="zh-CN" sz="2800" kern="100" dirty="0">
                            <a:effectLst/>
                            <a:latin typeface="Times New Roman" panose="02020603050405020304" pitchFamily="16" charset="0"/>
                            <a:ea typeface="宋体" panose="02010600030101010101" pitchFamily="2" charset="-122"/>
                          </a:endParaRPr>
                        </a:p>
                      </a:txBody>
                      <a:tcPr marL="17780" marR="17780" marT="0" marB="0" anchor="ctr"/>
                    </a:tc>
                    <a:tc>
                      <a:txBody>
                        <a:bodyPr/>
                        <a:lstStyle/>
                        <a:p>
                          <a:endParaRPr lang="zh-CN"/>
                        </a:p>
                      </a:txBody>
                      <a:tcPr marL="17780" marR="17780" marT="0" marB="0" anchor="ctr">
                        <a:lnB w="12700" cap="flat" cmpd="sng" algn="ctr">
                          <a:solidFill>
                            <a:schemeClr val="tx1"/>
                          </a:solidFill>
                          <a:prstDash val="solid"/>
                          <a:round/>
                          <a:headEnd type="none" w="med" len="med"/>
                          <a:tailEnd type="none" w="med" len="med"/>
                        </a:lnB>
                        <a:blipFill>
                          <a:blip r:embed="rId2"/>
                        </a:blipFill>
                      </a:tcPr>
                    </a:tc>
                    <a:tc>
                      <a:txBody>
                        <a:bodyPr/>
                        <a:lstStyle/>
                        <a:p>
                          <a:pPr algn="ctr">
                            <a:lnSpc>
                              <a:spcPct val="100000"/>
                            </a:lnSpc>
                            <a:spcAft>
                              <a:spcPts val="0"/>
                            </a:spcAft>
                          </a:pPr>
                          <a:r>
                            <a:rPr lang="zh-CN" sz="2800" kern="100" baseline="0" dirty="0">
                              <a:effectLst/>
                              <a:ea typeface="黑体" panose="02010609060101010101" pitchFamily="49" charset="-122"/>
                            </a:rPr>
                            <a:t>不偷懒</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B w="12700" cap="flat" cmpd="sng" algn="ctr">
                          <a:solidFill>
                            <a:schemeClr val="tx1"/>
                          </a:solidFill>
                          <a:prstDash val="solid"/>
                          <a:round/>
                          <a:headEnd type="none" w="med" len="med"/>
                          <a:tailEnd type="none" w="med" len="med"/>
                        </a:lnB>
                      </a:tcPr>
                    </a:tc>
                  </a:tr>
                  <a:tr h="426720">
                    <a:tc rowSpan="2">
                      <a:txBody>
                        <a:bodyPr/>
                        <a:lstStyle/>
                        <a:p>
                          <a:pPr algn="ctr">
                            <a:lnSpc>
                              <a:spcPct val="100000"/>
                            </a:lnSpc>
                            <a:spcAft>
                              <a:spcPts val="0"/>
                            </a:spcAft>
                          </a:pPr>
                          <a:r>
                            <a:rPr lang="zh-CN" sz="2800" kern="100" baseline="0" dirty="0">
                              <a:solidFill>
                                <a:srgbClr val="0070C0"/>
                              </a:solidFill>
                              <a:effectLst/>
                              <a:ea typeface="黑体" panose="02010609060101010101" pitchFamily="49" charset="-122"/>
                            </a:rPr>
                            <a:t>雇主</a:t>
                          </a:r>
                          <a:endParaRPr lang="zh-CN" sz="2800" kern="100" baseline="0" dirty="0">
                            <a:solidFill>
                              <a:srgbClr val="0070C0"/>
                            </a:solidFill>
                            <a:effectLst/>
                            <a:latin typeface="Times New Roman" panose="02020603050405020304" pitchFamily="16" charset="0"/>
                            <a:ea typeface="黑体" panose="02010609060101010101" pitchFamily="49" charset="-122"/>
                          </a:endParaRPr>
                        </a:p>
                      </a:txBody>
                      <a:tcPr marL="17780" marR="17780" marT="0" marB="0" vert="eaVert" anchor="ctr"/>
                    </a:tc>
                    <a:tc>
                      <a:txBody>
                        <a:bodyPr/>
                        <a:lstStyle/>
                        <a:p>
                          <a:endParaRPr lang="zh-CN"/>
                        </a:p>
                      </a:txBody>
                      <a:tcPr marL="17780" marR="17780" marT="0" marB="0" anchor="ctr">
                        <a:lnR w="12700" cap="flat" cmpd="sng" algn="ctr">
                          <a:solidFill>
                            <a:schemeClr val="tx1"/>
                          </a:solidFill>
                          <a:prstDash val="solid"/>
                          <a:round/>
                          <a:headEnd type="none" w="med" len="med"/>
                          <a:tailEnd type="none" w="med" len="med"/>
                        </a:lnR>
                        <a:blipFill>
                          <a:blip r:embed="rId2"/>
                        </a:blipFill>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r>
                  <a:tr h="426720">
                    <a:tc vMerge="1">
                      <a:tcPr marL="17780" marR="17780" marT="0" marB="0"/>
                    </a:tc>
                    <a:tc>
                      <a:txBody>
                        <a:bodyPr/>
                        <a:lstStyle/>
                        <a:p>
                          <a:pPr algn="ctr">
                            <a:lnSpc>
                              <a:spcPct val="100000"/>
                            </a:lnSpc>
                            <a:spcAft>
                              <a:spcPts val="0"/>
                            </a:spcAft>
                          </a:pPr>
                          <a:r>
                            <a:rPr lang="zh-CN" sz="2800" kern="100" baseline="0" dirty="0">
                              <a:effectLst/>
                              <a:ea typeface="黑体" panose="02010609060101010101" pitchFamily="49" charset="-122"/>
                            </a:rPr>
                            <a:t>不检查</a:t>
                          </a:r>
                          <a:endParaRPr lang="zh-CN" sz="2800" kern="100" baseline="0" dirty="0">
                            <a:effectLst/>
                            <a:latin typeface="Times New Roman" panose="02020603050405020304" pitchFamily="16" charset="0"/>
                            <a:ea typeface="黑体" panose="02010609060101010101" pitchFamily="49" charset="-122"/>
                          </a:endParaRPr>
                        </a:p>
                      </a:txBody>
                      <a:tcPr marL="17780" marR="17780" marT="0" marB="0" anchor="ctr">
                        <a:lnR w="12700" cap="flat" cmpd="sng" algn="ctr">
                          <a:solidFill>
                            <a:schemeClr val="tx1"/>
                          </a:solidFill>
                          <a:prstDash val="solid"/>
                          <a:round/>
                          <a:headEnd type="none" w="med" len="med"/>
                          <a:tailEnd type="none" w="med" len="med"/>
                        </a:lnR>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endParaRPr lang="zh-CN"/>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275627" y="3907512"/>
              <a:ext cx="9353389" cy="2590800"/>
            </p:xfrm>
            <a:graphic>
              <a:graphicData uri="http://schemas.openxmlformats.org/drawingml/2006/table">
                <a:tbl>
                  <a:tblPr firstRow="1" bandRow="1">
                    <a:tableStyleId>{5C22544A-7EE6-4342-B048-85BDC9FD1C3A}</a:tableStyleId>
                  </a:tblPr>
                  <a:tblGrid>
                    <a:gridCol w="740200"/>
                    <a:gridCol w="1592541"/>
                    <a:gridCol w="7020648"/>
                  </a:tblGrid>
                  <a:tr h="343702">
                    <a:tc>
                      <a:txBody>
                        <a:bodyPr/>
                        <a:lstStyle/>
                        <a:p>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策略</a:t>
                          </a:r>
                          <a:endParaRPr lang="zh-CN" altLang="en-US" sz="2800" dirty="0">
                            <a:latin typeface="黑体" panose="02010609060101010101" pitchFamily="49" charset="-122"/>
                            <a:ea typeface="黑体" panose="02010609060101010101" pitchFamily="49" charset="-122"/>
                          </a:endParaRPr>
                        </a:p>
                      </a:txBody>
                      <a:tcPr/>
                    </a:tc>
                    <a:tc>
                      <a:txBody>
                        <a:bodyPr/>
                        <a:lstStyle/>
                        <a:p>
                          <a:pPr algn="ctr"/>
                          <a:r>
                            <a:rPr lang="zh-CN" altLang="en-US" sz="2800" dirty="0">
                              <a:latin typeface="黑体" panose="02010609060101010101" pitchFamily="49" charset="-122"/>
                              <a:ea typeface="黑体" panose="02010609060101010101" pitchFamily="49" charset="-122"/>
                            </a:rPr>
                            <a:t>收益</a:t>
                          </a:r>
                          <a:endParaRPr lang="zh-CN" altLang="en-US" sz="2800" dirty="0">
                            <a:latin typeface="黑体" panose="02010609060101010101" pitchFamily="49" charset="-122"/>
                            <a:ea typeface="黑体" panose="02010609060101010101" pitchFamily="49" charset="-122"/>
                          </a:endParaRPr>
                        </a:p>
                      </a:txBody>
                      <a:tcPr/>
                    </a:tc>
                  </a:tr>
                  <a:tr h="390370">
                    <a:tc rowSpan="2">
                      <a:txBody>
                        <a:bodyPr/>
                        <a:lstStyle/>
                        <a:p>
                          <a:r>
                            <a:rPr lang="zh-CN" altLang="en-US" sz="2800" dirty="0">
                              <a:latin typeface="黑体" panose="02010609060101010101" pitchFamily="49" charset="-122"/>
                              <a:ea typeface="黑体" panose="02010609060101010101" pitchFamily="49" charset="-122"/>
                            </a:rPr>
                            <a:t>雇主</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检查</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1</m:t>
                                  </m:r>
                                </m:sub>
                              </m:sSub>
                              <m:r>
                                <a:rPr lang="en-US" altLang="zh-CN" sz="2800" b="0" i="1">
                                  <a:latin typeface="Cambria Math" panose="02040503050406030204" pitchFamily="18" charset="0"/>
                                </a:rPr>
                                <m:t>=</m:t>
                              </m:r>
                              <m:r>
                                <a:rPr lang="zh-CN" altLang="en-US" sz="2800" b="0" i="1" smtClean="0">
                                  <a:latin typeface="Cambria Math" panose="02040503050406030204" pitchFamily="18" charset="0"/>
                                </a:rPr>
                                <m:t>𝛽</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m:t>
                                  </m:r>
                                </m:e>
                              </m:d>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 </m:t>
                              </m:r>
                            </m:oMath>
                          </a14:m>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txBody>
                      <a:tcPr/>
                    </a:tc>
                  </a:tr>
                  <a:tr h="325308">
                    <a:tc vMerge="1">
                      <a:tcPr/>
                    </a:tc>
                    <a:tc>
                      <a:txBody>
                        <a:bodyPr/>
                        <a:lstStyle/>
                        <a:p>
                          <a:r>
                            <a:rPr lang="zh-CN" altLang="en-US" sz="2800" dirty="0">
                              <a:latin typeface="黑体" panose="02010609060101010101" pitchFamily="49" charset="-122"/>
                              <a:ea typeface="黑体" panose="02010609060101010101" pitchFamily="49" charset="-122"/>
                            </a:rPr>
                            <a:t>不检查</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 </m:t>
                                </m:r>
                              </m:oMath>
                            </m:oMathPara>
                          </a14:m>
                          <a:endParaRPr lang="en-US" altLang="zh-CN" sz="2800" dirty="0">
                            <a:latin typeface="黑体" panose="02010609060101010101" pitchFamily="49" charset="-122"/>
                            <a:ea typeface="黑体" panose="02010609060101010101" pitchFamily="49" charset="-122"/>
                          </a:endParaRPr>
                        </a:p>
                      </a:txBody>
                      <a:tcPr/>
                    </a:tc>
                  </a:tr>
                  <a:tr h="325308">
                    <a:tc rowSpan="2">
                      <a:txBody>
                        <a:bodyPr/>
                        <a:lstStyle/>
                        <a:p>
                          <a:r>
                            <a:rPr lang="zh-CN" altLang="en-US" sz="2800" dirty="0">
                              <a:latin typeface="黑体" panose="02010609060101010101" pitchFamily="49" charset="-122"/>
                              <a:ea typeface="黑体" panose="02010609060101010101" pitchFamily="49" charset="-122"/>
                            </a:rPr>
                            <a:t>雇员</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偷懒</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r>
                                  <a:rPr lang="en-US" altLang="zh-CN" sz="2800" b="0" i="1" smtClean="0">
                                    <a:latin typeface="Cambria Math" panose="02040503050406030204" pitchFamily="18" charset="0"/>
                                  </a:rPr>
                                  <m:t>𝐹</m:t>
                                </m:r>
                                <m:r>
                                  <a:rPr lang="en-US" altLang="zh-CN" sz="2800" b="0" i="1" smtClean="0">
                                    <a:latin typeface="Cambria Math" panose="02040503050406030204" pitchFamily="18" charset="0"/>
                                  </a:rPr>
                                  <m:t>+</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e>
                                </m:d>
                                <m:r>
                                  <a:rPr lang="en-US" altLang="zh-CN" sz="2800" b="0" i="1" smtClean="0">
                                    <a:latin typeface="Cambria Math" panose="02040503050406030204" pitchFamily="18" charset="0"/>
                                  </a:rPr>
                                  <m:t>𝑊</m:t>
                                </m:r>
                              </m:oMath>
                            </m:oMathPara>
                          </a14:m>
                          <a:endParaRPr lang="zh-CN" altLang="en-US" sz="2800" dirty="0">
                            <a:latin typeface="黑体" panose="02010609060101010101" pitchFamily="49" charset="-122"/>
                            <a:ea typeface="黑体" panose="02010609060101010101" pitchFamily="49" charset="-122"/>
                          </a:endParaRPr>
                        </a:p>
                      </a:txBody>
                      <a:tcPr/>
                    </a:tc>
                  </a:tr>
                  <a:tr h="263861">
                    <a:tc vMerge="1">
                      <a:tcPr/>
                    </a:tc>
                    <a:tc>
                      <a:txBody>
                        <a:bodyPr/>
                        <a:lstStyle/>
                        <a:p>
                          <a:r>
                            <a:rPr lang="zh-CN" altLang="en-US" sz="2800" dirty="0">
                              <a:latin typeface="黑体" panose="02010609060101010101" pitchFamily="49" charset="-122"/>
                              <a:ea typeface="黑体" panose="02010609060101010101" pitchFamily="49" charset="-122"/>
                            </a:rPr>
                            <a:t>不偷懒</a:t>
                          </a:r>
                          <a:endParaRPr lang="zh-CN" altLang="en-US" sz="2800" dirty="0">
                            <a:latin typeface="黑体" panose="02010609060101010101" pitchFamily="49" charset="-122"/>
                            <a:ea typeface="黑体" panose="02010609060101010101" pitchFamily="49" charset="-122"/>
                          </a:endParaRPr>
                        </a:p>
                      </a:txBody>
                      <a:tcPr/>
                    </a:tc>
                    <a:tc>
                      <a:txBody>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4</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𝐻</m:t>
                                  </m:r>
                                </m:e>
                              </m:d>
                              <m:r>
                                <a:rPr lang="en-US" altLang="zh-CN" sz="2800" b="0" i="1" smtClean="0">
                                  <a:latin typeface="Cambria Math" panose="02040503050406030204"/>
                                </a:rPr>
                                <m:t>+(</m:t>
                              </m:r>
                              <m:r>
                                <a:rPr lang="en-US" altLang="zh-CN" sz="2800" b="0" i="1" smtClean="0">
                                  <a:latin typeface="Cambria Math" panose="02040503050406030204"/>
                                </a:rPr>
                                <m:t>1</m:t>
                              </m:r>
                              <m:r>
                                <a:rPr lang="en-US" altLang="zh-CN" sz="2800" b="0" i="1" smtClean="0">
                                  <a:latin typeface="Cambria Math" panose="02040503050406030204"/>
                                </a:rPr>
                                <m:t>−</m:t>
                              </m:r>
                              <m:r>
                                <a:rPr lang="zh-CN" altLang="en-US" sz="2800" i="1">
                                  <a:latin typeface="Cambria Math" panose="02040503050406030204" pitchFamily="18" charset="0"/>
                                </a:rPr>
                                <m:t>𝛼</m:t>
                              </m:r>
                              <m:r>
                                <a:rPr lang="en-US" altLang="zh-CN" sz="2800" b="0" i="1" smtClean="0">
                                  <a:latin typeface="Cambria Math" panose="02040503050406030204"/>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𝑊</m:t>
                                  </m:r>
                                  <m:r>
                                    <a:rPr lang="en-US" altLang="zh-CN" sz="2800" i="1">
                                      <a:latin typeface="Cambria Math" panose="02040503050406030204" pitchFamily="18" charset="0"/>
                                    </a:rPr>
                                    <m:t>−</m:t>
                                  </m:r>
                                  <m:r>
                                    <a:rPr lang="en-US" altLang="zh-CN" sz="2800" i="1">
                                      <a:latin typeface="Cambria Math" panose="02040503050406030204" pitchFamily="18" charset="0"/>
                                    </a:rPr>
                                    <m:t>𝐻</m:t>
                                  </m:r>
                                </m:e>
                              </m:d>
                            </m:oMath>
                          </a14:m>
                          <a:r>
                            <a:rPr lang="en-US" altLang="zh-CN" sz="2800" dirty="0">
                              <a:latin typeface="黑体" panose="02010609060101010101" pitchFamily="49" charset="-122"/>
                              <a:ea typeface="黑体" panose="02010609060101010101" pitchFamily="49" charset="-122"/>
                            </a:rPr>
                            <a:t>=</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𝑊</m:t>
                                  </m:r>
                                  <m:r>
                                    <a:rPr lang="en-US" altLang="zh-CN" sz="2800" i="1">
                                      <a:latin typeface="Cambria Math" panose="02040503050406030204" pitchFamily="18" charset="0"/>
                                    </a:rPr>
                                    <m:t>−</m:t>
                                  </m:r>
                                  <m:r>
                                    <a:rPr lang="en-US" altLang="zh-CN" sz="2800" i="1">
                                      <a:latin typeface="Cambria Math" panose="02040503050406030204" pitchFamily="18" charset="0"/>
                                    </a:rPr>
                                    <m:t>𝐻</m:t>
                                  </m:r>
                                </m:e>
                              </m:d>
                            </m:oMath>
                          </a14:m>
                          <a:endParaRPr lang="zh-CN" altLang="en-US" sz="2800" dirty="0">
                            <a:latin typeface="黑体" panose="02010609060101010101" pitchFamily="49" charset="-122"/>
                            <a:ea typeface="黑体" panose="02010609060101010101" pitchFamily="49" charset="-122"/>
                          </a:endParaRPr>
                        </a:p>
                      </a:txBody>
                      <a:tcPr/>
                    </a:tc>
                  </a:tr>
                </a:tbl>
              </a:graphicData>
            </a:graphic>
          </p:graphicFrame>
        </mc:Choice>
        <mc:Fallback xmlns="">
          <p:graphicFrame>
            <p:nvGraphicFramePr>
              <p:cNvPr id="5" name="表格 4"/>
              <p:cNvGraphicFramePr>
                <a:graphicFrameLocks noGrp="1"/>
              </p:cNvGraphicFramePr>
              <p:nvPr/>
            </p:nvGraphicFramePr>
            <p:xfrm>
              <a:off x="1275627" y="3907512"/>
              <a:ext cx="9353389" cy="2590800"/>
            </p:xfrm>
            <a:graphic>
              <a:graphicData uri="http://schemas.openxmlformats.org/drawingml/2006/table">
                <a:tbl>
                  <a:tblPr firstRow="1" bandRow="1">
                    <a:tableStyleId>{5C22544A-7EE6-4342-B048-85BDC9FD1C3A}</a:tableStyleId>
                  </a:tblPr>
                  <a:tblGrid>
                    <a:gridCol w="740200"/>
                    <a:gridCol w="1592541"/>
                    <a:gridCol w="7020648"/>
                  </a:tblGrid>
                  <a:tr h="343702">
                    <a:tc>
                      <a:txBody>
                        <a:bodyPr/>
                        <a:lstStyle/>
                        <a:p>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策略</a:t>
                          </a:r>
                          <a:endParaRPr lang="zh-CN" altLang="en-US" sz="2800" dirty="0">
                            <a:latin typeface="黑体" panose="02010609060101010101" pitchFamily="49" charset="-122"/>
                            <a:ea typeface="黑体" panose="02010609060101010101" pitchFamily="49" charset="-122"/>
                          </a:endParaRPr>
                        </a:p>
                      </a:txBody>
                      <a:tcPr/>
                    </a:tc>
                    <a:tc>
                      <a:txBody>
                        <a:bodyPr/>
                        <a:lstStyle/>
                        <a:p>
                          <a:pPr algn="ctr"/>
                          <a:r>
                            <a:rPr lang="zh-CN" altLang="en-US" sz="2800" dirty="0">
                              <a:latin typeface="黑体" panose="02010609060101010101" pitchFamily="49" charset="-122"/>
                              <a:ea typeface="黑体" panose="02010609060101010101" pitchFamily="49" charset="-122"/>
                            </a:rPr>
                            <a:t>收益</a:t>
                          </a:r>
                          <a:endParaRPr lang="zh-CN" altLang="en-US" sz="2800" dirty="0">
                            <a:latin typeface="黑体" panose="02010609060101010101" pitchFamily="49" charset="-122"/>
                            <a:ea typeface="黑体" panose="02010609060101010101" pitchFamily="49" charset="-122"/>
                          </a:endParaRPr>
                        </a:p>
                      </a:txBody>
                      <a:tcPr/>
                    </a:tc>
                  </a:tr>
                  <a:tr h="518160">
                    <a:tc rowSpan="2">
                      <a:txBody>
                        <a:bodyPr/>
                        <a:lstStyle/>
                        <a:p>
                          <a:r>
                            <a:rPr lang="zh-CN" altLang="en-US" sz="2800" dirty="0">
                              <a:latin typeface="黑体" panose="02010609060101010101" pitchFamily="49" charset="-122"/>
                              <a:ea typeface="黑体" panose="02010609060101010101" pitchFamily="49" charset="-122"/>
                            </a:rPr>
                            <a:t>雇主</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检查</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3"/>
                        </a:blipFill>
                      </a:tcPr>
                    </a:tc>
                  </a:tr>
                  <a:tr h="518160">
                    <a:tc vMerge="1">
                      <a:tcPr/>
                    </a:tc>
                    <a:tc>
                      <a:txBody>
                        <a:bodyPr/>
                        <a:lstStyle/>
                        <a:p>
                          <a:r>
                            <a:rPr lang="zh-CN" altLang="en-US" sz="2800" dirty="0">
                              <a:latin typeface="黑体" panose="02010609060101010101" pitchFamily="49" charset="-122"/>
                              <a:ea typeface="黑体" panose="02010609060101010101" pitchFamily="49" charset="-122"/>
                            </a:rPr>
                            <a:t>不检查</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3"/>
                        </a:blipFill>
                      </a:tcPr>
                    </a:tc>
                  </a:tr>
                  <a:tr h="518160">
                    <a:tc rowSpan="2">
                      <a:txBody>
                        <a:bodyPr/>
                        <a:lstStyle/>
                        <a:p>
                          <a:r>
                            <a:rPr lang="zh-CN" altLang="en-US" sz="2800" dirty="0">
                              <a:latin typeface="黑体" panose="02010609060101010101" pitchFamily="49" charset="-122"/>
                              <a:ea typeface="黑体" panose="02010609060101010101" pitchFamily="49" charset="-122"/>
                            </a:rPr>
                            <a:t>雇员</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偷懒</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3"/>
                        </a:blipFill>
                      </a:tcPr>
                    </a:tc>
                  </a:tr>
                  <a:tr h="518160">
                    <a:tc vMerge="1">
                      <a:tcPr/>
                    </a:tc>
                    <a:tc>
                      <a:txBody>
                        <a:bodyPr/>
                        <a:lstStyle/>
                        <a:p>
                          <a:r>
                            <a:rPr lang="zh-CN" altLang="en-US" sz="2800" dirty="0">
                              <a:latin typeface="黑体" panose="02010609060101010101" pitchFamily="49" charset="-122"/>
                              <a:ea typeface="黑体" panose="02010609060101010101" pitchFamily="49" charset="-122"/>
                            </a:rPr>
                            <a:t>不偷懒</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3"/>
                        </a:blipFill>
                      </a:tcPr>
                    </a:tc>
                  </a:tr>
                </a:tbl>
              </a:graphicData>
            </a:graphic>
          </p:graphicFrame>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混合策略下纳什均衡的例子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latin typeface="黑体" panose="02010609060101010101" pitchFamily="49" charset="-122"/>
                  </a:rPr>
                  <a:t>若雇主检查的概率为</a:t>
                </a:r>
                <a14:m>
                  <m:oMath xmlns:m="http://schemas.openxmlformats.org/officeDocument/2006/math">
                    <m:r>
                      <a:rPr lang="zh-CN" altLang="en-US" i="1">
                        <a:latin typeface="Cambria Math" panose="02040503050406030204" pitchFamily="18" charset="0"/>
                      </a:rPr>
                      <m:t>𝛼</m:t>
                    </m:r>
                  </m:oMath>
                </a14:m>
                <a:r>
                  <a:rPr lang="zh-CN" altLang="en-US" dirty="0">
                    <a:latin typeface="黑体" panose="02010609060101010101" pitchFamily="49" charset="-122"/>
                  </a:rPr>
                  <a:t>，雇员偷懒的概率为</a:t>
                </a:r>
                <a14:m>
                  <m:oMath xmlns:m="http://schemas.openxmlformats.org/officeDocument/2006/math">
                    <m:r>
                      <a:rPr lang="zh-CN" altLang="en-US" i="1">
                        <a:latin typeface="Cambria Math" panose="02040503050406030204" pitchFamily="18" charset="0"/>
                      </a:rPr>
                      <m:t>𝛽</m:t>
                    </m:r>
                  </m:oMath>
                </a14:m>
                <a:endParaRPr lang="en-US" altLang="zh-CN" dirty="0">
                  <a:latin typeface="黑体" panose="02010609060101010101" pitchFamily="49" charset="-122"/>
                </a:endParaRPr>
              </a:p>
              <a:p>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r>
                  <a:rPr lang="zh-CN" altLang="en-US" dirty="0">
                    <a:latin typeface="Times New Roman" panose="02020603050405020304" pitchFamily="16" charset="0"/>
                    <a:cs typeface="Times New Roman" panose="02020603050405020304" pitchFamily="16" charset="0"/>
                  </a:rPr>
                  <a:t>纳什均衡：某个玩家单独采取其他策略都不会使得收益增加</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无论雇主是否检查，自己收益都不增加：</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1</m:t>
                        </m:r>
                      </m:sub>
                    </m:sSub>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2</m:t>
                        </m:r>
                      </m:sub>
                    </m:sSub>
                  </m:oMath>
                </a14:m>
                <a:r>
                  <a:rPr lang="en-US" altLang="zh-CN" dirty="0">
                    <a:latin typeface="Times New Roman" panose="02020603050405020304" pitchFamily="16" charset="0"/>
                    <a:cs typeface="Times New Roman" panose="02020603050405020304" pitchFamily="16" charset="0"/>
                  </a:rPr>
                  <a:t> </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无论雇员是否偷懒，自己收益都不增加：</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3</m:t>
                        </m:r>
                      </m:sub>
                    </m:sSub>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4</m:t>
                        </m:r>
                      </m:sub>
                    </m:sSub>
                  </m:oMath>
                </a14:m>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300509" y="1475332"/>
              <a:ext cx="9353389" cy="2590800"/>
            </p:xfrm>
            <a:graphic>
              <a:graphicData uri="http://schemas.openxmlformats.org/drawingml/2006/table">
                <a:tbl>
                  <a:tblPr firstRow="1" bandRow="1">
                    <a:tableStyleId>{5C22544A-7EE6-4342-B048-85BDC9FD1C3A}</a:tableStyleId>
                  </a:tblPr>
                  <a:tblGrid>
                    <a:gridCol w="740200"/>
                    <a:gridCol w="1592541"/>
                    <a:gridCol w="7020648"/>
                  </a:tblGrid>
                  <a:tr h="343702">
                    <a:tc>
                      <a:txBody>
                        <a:bodyPr/>
                        <a:lstStyle/>
                        <a:p>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策略</a:t>
                          </a:r>
                          <a:endParaRPr lang="zh-CN" altLang="en-US" sz="2800" dirty="0">
                            <a:latin typeface="黑体" panose="02010609060101010101" pitchFamily="49" charset="-122"/>
                            <a:ea typeface="黑体" panose="02010609060101010101" pitchFamily="49" charset="-122"/>
                          </a:endParaRPr>
                        </a:p>
                      </a:txBody>
                      <a:tcPr/>
                    </a:tc>
                    <a:tc>
                      <a:txBody>
                        <a:bodyPr/>
                        <a:lstStyle/>
                        <a:p>
                          <a:pPr algn="ctr"/>
                          <a:r>
                            <a:rPr lang="zh-CN" altLang="en-US" sz="2800" dirty="0">
                              <a:latin typeface="黑体" panose="02010609060101010101" pitchFamily="49" charset="-122"/>
                              <a:ea typeface="黑体" panose="02010609060101010101" pitchFamily="49" charset="-122"/>
                            </a:rPr>
                            <a:t>收益</a:t>
                          </a:r>
                          <a:endParaRPr lang="zh-CN" altLang="en-US" sz="2800" dirty="0">
                            <a:latin typeface="黑体" panose="02010609060101010101" pitchFamily="49" charset="-122"/>
                            <a:ea typeface="黑体" panose="02010609060101010101" pitchFamily="49" charset="-122"/>
                          </a:endParaRPr>
                        </a:p>
                      </a:txBody>
                      <a:tcPr/>
                    </a:tc>
                  </a:tr>
                  <a:tr h="390370">
                    <a:tc rowSpan="2">
                      <a:txBody>
                        <a:bodyPr/>
                        <a:lstStyle/>
                        <a:p>
                          <a:r>
                            <a:rPr lang="zh-CN" altLang="en-US" sz="2800" dirty="0">
                              <a:latin typeface="黑体" panose="02010609060101010101" pitchFamily="49" charset="-122"/>
                              <a:ea typeface="黑体" panose="02010609060101010101" pitchFamily="49" charset="-122"/>
                            </a:rPr>
                            <a:t>雇主</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检查</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1</m:t>
                                  </m:r>
                                </m:sub>
                              </m:sSub>
                              <m:r>
                                <a:rPr lang="en-US" altLang="zh-CN" sz="2800" b="0" i="1">
                                  <a:latin typeface="Cambria Math" panose="02040503050406030204" pitchFamily="18" charset="0"/>
                                </a:rPr>
                                <m:t>=</m:t>
                              </m:r>
                              <m:r>
                                <a:rPr lang="zh-CN" altLang="en-US" sz="2800" b="0" i="1" smtClean="0">
                                  <a:latin typeface="Cambria Math" panose="02040503050406030204" pitchFamily="18" charset="0"/>
                                </a:rPr>
                                <m:t>𝛽</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m:t>
                                  </m:r>
                                </m:e>
                              </m:d>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 </m:t>
                              </m:r>
                            </m:oMath>
                          </a14:m>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txBody>
                      <a:tcPr/>
                    </a:tc>
                  </a:tr>
                  <a:tr h="325308">
                    <a:tc vMerge="1">
                      <a:tcPr/>
                    </a:tc>
                    <a:tc>
                      <a:txBody>
                        <a:bodyPr/>
                        <a:lstStyle/>
                        <a:p>
                          <a:r>
                            <a:rPr lang="zh-CN" altLang="en-US" sz="2800" dirty="0">
                              <a:latin typeface="黑体" panose="02010609060101010101" pitchFamily="49" charset="-122"/>
                              <a:ea typeface="黑体" panose="02010609060101010101" pitchFamily="49" charset="-122"/>
                            </a:rPr>
                            <a:t>不检查</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𝛽</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 </m:t>
                                </m:r>
                              </m:oMath>
                            </m:oMathPara>
                          </a14:m>
                          <a:endParaRPr lang="en-US" altLang="zh-CN" sz="2800" dirty="0">
                            <a:latin typeface="黑体" panose="02010609060101010101" pitchFamily="49" charset="-122"/>
                            <a:ea typeface="黑体" panose="02010609060101010101" pitchFamily="49" charset="-122"/>
                          </a:endParaRPr>
                        </a:p>
                      </a:txBody>
                      <a:tcPr/>
                    </a:tc>
                  </a:tr>
                  <a:tr h="325308">
                    <a:tc rowSpan="2">
                      <a:txBody>
                        <a:bodyPr/>
                        <a:lstStyle/>
                        <a:p>
                          <a:r>
                            <a:rPr lang="zh-CN" altLang="en-US" sz="2800" dirty="0">
                              <a:latin typeface="黑体" panose="02010609060101010101" pitchFamily="49" charset="-122"/>
                              <a:ea typeface="黑体" panose="02010609060101010101" pitchFamily="49" charset="-122"/>
                            </a:rPr>
                            <a:t>雇员</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偷懒</a:t>
                          </a:r>
                          <a:endParaRPr lang="zh-CN" altLang="en-US" sz="2800" dirty="0">
                            <a:latin typeface="黑体" panose="02010609060101010101" pitchFamily="49" charset="-122"/>
                            <a:ea typeface="黑体" panose="02010609060101010101" pitchFamily="49" charset="-122"/>
                          </a:endParaRPr>
                        </a:p>
                      </a:txBody>
                      <a:tcPr/>
                    </a:tc>
                    <a:tc>
                      <a:txBody>
                        <a:bodyPr/>
                        <a:lstStyle/>
                        <a:p>
                          <a:pPr marL="0" marR="0" lvl="1"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r>
                                  <a:rPr lang="en-US" altLang="zh-CN" sz="2800" b="0" i="1" smtClean="0">
                                    <a:latin typeface="Cambria Math" panose="02040503050406030204" pitchFamily="18" charset="0"/>
                                  </a:rPr>
                                  <m:t>𝐹</m:t>
                                </m:r>
                                <m:r>
                                  <a:rPr lang="en-US" altLang="zh-CN" sz="2800" b="0" i="1" smtClean="0">
                                    <a:latin typeface="Cambria Math" panose="02040503050406030204" pitchFamily="18" charset="0"/>
                                  </a:rPr>
                                  <m:t>+</m:t>
                                </m:r>
                                <m:d>
                                  <m:dPr>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e>
                                </m:d>
                                <m:r>
                                  <a:rPr lang="en-US" altLang="zh-CN" sz="2800" b="0" i="1" smtClean="0">
                                    <a:latin typeface="Cambria Math" panose="02040503050406030204" pitchFamily="18" charset="0"/>
                                  </a:rPr>
                                  <m:t>𝑊</m:t>
                                </m:r>
                              </m:oMath>
                            </m:oMathPara>
                          </a14:m>
                          <a:endParaRPr lang="zh-CN" altLang="en-US" sz="2800" dirty="0">
                            <a:latin typeface="黑体" panose="02010609060101010101" pitchFamily="49" charset="-122"/>
                            <a:ea typeface="黑体" panose="02010609060101010101" pitchFamily="49" charset="-122"/>
                          </a:endParaRPr>
                        </a:p>
                      </a:txBody>
                      <a:tcPr/>
                    </a:tc>
                  </a:tr>
                  <a:tr h="263861">
                    <a:tc vMerge="1">
                      <a:tcPr/>
                    </a:tc>
                    <a:tc>
                      <a:txBody>
                        <a:bodyPr/>
                        <a:lstStyle/>
                        <a:p>
                          <a:r>
                            <a:rPr lang="zh-CN" altLang="en-US" sz="2800" dirty="0">
                              <a:latin typeface="黑体" panose="02010609060101010101" pitchFamily="49" charset="-122"/>
                              <a:ea typeface="黑体" panose="02010609060101010101" pitchFamily="49" charset="-122"/>
                            </a:rPr>
                            <a:t>不偷懒</a:t>
                          </a:r>
                          <a:endParaRPr lang="zh-CN" altLang="en-US" sz="2800" dirty="0">
                            <a:latin typeface="黑体" panose="02010609060101010101" pitchFamily="49" charset="-122"/>
                            <a:ea typeface="黑体" panose="02010609060101010101" pitchFamily="49" charset="-122"/>
                          </a:endParaRPr>
                        </a:p>
                      </a:txBody>
                      <a:tcPr/>
                    </a:tc>
                    <a:tc>
                      <a:txBody>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4</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𝑊</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𝐻</m:t>
                                  </m:r>
                                </m:e>
                              </m:d>
                              <m:r>
                                <a:rPr lang="en-US" altLang="zh-CN" sz="2800" b="0" i="1" smtClean="0">
                                  <a:latin typeface="Cambria Math" panose="02040503050406030204"/>
                                </a:rPr>
                                <m:t>+(</m:t>
                              </m:r>
                              <m:r>
                                <a:rPr lang="en-US" altLang="zh-CN" sz="2800" b="0" i="1" smtClean="0">
                                  <a:latin typeface="Cambria Math" panose="02040503050406030204"/>
                                </a:rPr>
                                <m:t>1</m:t>
                              </m:r>
                              <m:r>
                                <a:rPr lang="en-US" altLang="zh-CN" sz="2800" b="0" i="1" smtClean="0">
                                  <a:latin typeface="Cambria Math" panose="02040503050406030204"/>
                                </a:rPr>
                                <m:t>−</m:t>
                              </m:r>
                              <m:r>
                                <a:rPr lang="zh-CN" altLang="en-US" sz="2800" i="1">
                                  <a:latin typeface="Cambria Math" panose="02040503050406030204" pitchFamily="18" charset="0"/>
                                </a:rPr>
                                <m:t>𝛼</m:t>
                              </m:r>
                              <m:r>
                                <a:rPr lang="en-US" altLang="zh-CN" sz="2800" b="0" i="1" smtClean="0">
                                  <a:latin typeface="Cambria Math" panose="02040503050406030204"/>
                                </a:rPr>
                                <m:t>)</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𝑊</m:t>
                                  </m:r>
                                  <m:r>
                                    <a:rPr lang="en-US" altLang="zh-CN" sz="2800" i="1">
                                      <a:latin typeface="Cambria Math" panose="02040503050406030204" pitchFamily="18" charset="0"/>
                                    </a:rPr>
                                    <m:t>−</m:t>
                                  </m:r>
                                  <m:r>
                                    <a:rPr lang="en-US" altLang="zh-CN" sz="2800" i="1">
                                      <a:latin typeface="Cambria Math" panose="02040503050406030204" pitchFamily="18" charset="0"/>
                                    </a:rPr>
                                    <m:t>𝐻</m:t>
                                  </m:r>
                                </m:e>
                              </m:d>
                            </m:oMath>
                          </a14:m>
                          <a:r>
                            <a:rPr lang="en-US" altLang="zh-CN" sz="2800" dirty="0">
                              <a:latin typeface="黑体" panose="02010609060101010101" pitchFamily="49" charset="-122"/>
                              <a:ea typeface="黑体" panose="02010609060101010101" pitchFamily="49" charset="-122"/>
                            </a:rPr>
                            <a:t>=</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𝑊</m:t>
                                  </m:r>
                                  <m:r>
                                    <a:rPr lang="en-US" altLang="zh-CN" sz="2800" i="1">
                                      <a:latin typeface="Cambria Math" panose="02040503050406030204" pitchFamily="18" charset="0"/>
                                    </a:rPr>
                                    <m:t>−</m:t>
                                  </m:r>
                                  <m:r>
                                    <a:rPr lang="en-US" altLang="zh-CN" sz="2800" i="1">
                                      <a:latin typeface="Cambria Math" panose="02040503050406030204" pitchFamily="18" charset="0"/>
                                    </a:rPr>
                                    <m:t>𝐻</m:t>
                                  </m:r>
                                </m:e>
                              </m:d>
                            </m:oMath>
                          </a14:m>
                          <a:endParaRPr lang="zh-CN" altLang="en-US" sz="2800" dirty="0">
                            <a:latin typeface="黑体" panose="02010609060101010101" pitchFamily="49" charset="-122"/>
                            <a:ea typeface="黑体" panose="02010609060101010101" pitchFamily="49" charset="-122"/>
                          </a:endParaRPr>
                        </a:p>
                      </a:txBody>
                      <a:tcPr/>
                    </a:tc>
                  </a:tr>
                </a:tbl>
              </a:graphicData>
            </a:graphic>
          </p:graphicFrame>
        </mc:Choice>
        <mc:Fallback xmlns="">
          <p:graphicFrame>
            <p:nvGraphicFramePr>
              <p:cNvPr id="5" name="表格 4"/>
              <p:cNvGraphicFramePr>
                <a:graphicFrameLocks noGrp="1"/>
              </p:cNvGraphicFramePr>
              <p:nvPr/>
            </p:nvGraphicFramePr>
            <p:xfrm>
              <a:off x="1300509" y="1475332"/>
              <a:ext cx="9353389" cy="2590800"/>
            </p:xfrm>
            <a:graphic>
              <a:graphicData uri="http://schemas.openxmlformats.org/drawingml/2006/table">
                <a:tbl>
                  <a:tblPr firstRow="1" bandRow="1">
                    <a:tableStyleId>{5C22544A-7EE6-4342-B048-85BDC9FD1C3A}</a:tableStyleId>
                  </a:tblPr>
                  <a:tblGrid>
                    <a:gridCol w="740200"/>
                    <a:gridCol w="1592541"/>
                    <a:gridCol w="7020648"/>
                  </a:tblGrid>
                  <a:tr h="343702">
                    <a:tc>
                      <a:txBody>
                        <a:bodyPr/>
                        <a:lstStyle/>
                        <a:p>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策略</a:t>
                          </a:r>
                          <a:endParaRPr lang="zh-CN" altLang="en-US" sz="2800" dirty="0">
                            <a:latin typeface="黑体" panose="02010609060101010101" pitchFamily="49" charset="-122"/>
                            <a:ea typeface="黑体" panose="02010609060101010101" pitchFamily="49" charset="-122"/>
                          </a:endParaRPr>
                        </a:p>
                      </a:txBody>
                      <a:tcPr/>
                    </a:tc>
                    <a:tc>
                      <a:txBody>
                        <a:bodyPr/>
                        <a:lstStyle/>
                        <a:p>
                          <a:pPr algn="ctr"/>
                          <a:r>
                            <a:rPr lang="zh-CN" altLang="en-US" sz="2800" dirty="0">
                              <a:latin typeface="黑体" panose="02010609060101010101" pitchFamily="49" charset="-122"/>
                              <a:ea typeface="黑体" panose="02010609060101010101" pitchFamily="49" charset="-122"/>
                            </a:rPr>
                            <a:t>收益</a:t>
                          </a:r>
                          <a:endParaRPr lang="zh-CN" altLang="en-US" sz="2800" dirty="0">
                            <a:latin typeface="黑体" panose="02010609060101010101" pitchFamily="49" charset="-122"/>
                            <a:ea typeface="黑体" panose="02010609060101010101" pitchFamily="49" charset="-122"/>
                          </a:endParaRPr>
                        </a:p>
                      </a:txBody>
                      <a:tcPr/>
                    </a:tc>
                  </a:tr>
                  <a:tr h="518160">
                    <a:tc rowSpan="2">
                      <a:txBody>
                        <a:bodyPr/>
                        <a:lstStyle/>
                        <a:p>
                          <a:r>
                            <a:rPr lang="zh-CN" altLang="en-US" sz="2800" dirty="0">
                              <a:latin typeface="黑体" panose="02010609060101010101" pitchFamily="49" charset="-122"/>
                              <a:ea typeface="黑体" panose="02010609060101010101" pitchFamily="49" charset="-122"/>
                            </a:rPr>
                            <a:t>雇主</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检查</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2"/>
                        </a:blipFill>
                      </a:tcPr>
                    </a:tc>
                  </a:tr>
                  <a:tr h="518160">
                    <a:tc vMerge="1">
                      <a:tcPr/>
                    </a:tc>
                    <a:tc>
                      <a:txBody>
                        <a:bodyPr/>
                        <a:lstStyle/>
                        <a:p>
                          <a:r>
                            <a:rPr lang="zh-CN" altLang="en-US" sz="2800" dirty="0">
                              <a:latin typeface="黑体" panose="02010609060101010101" pitchFamily="49" charset="-122"/>
                              <a:ea typeface="黑体" panose="02010609060101010101" pitchFamily="49" charset="-122"/>
                            </a:rPr>
                            <a:t>不检查</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2"/>
                        </a:blipFill>
                      </a:tcPr>
                    </a:tc>
                  </a:tr>
                  <a:tr h="518160">
                    <a:tc rowSpan="2">
                      <a:txBody>
                        <a:bodyPr/>
                        <a:lstStyle/>
                        <a:p>
                          <a:r>
                            <a:rPr lang="zh-CN" altLang="en-US" sz="2800" dirty="0">
                              <a:latin typeface="黑体" panose="02010609060101010101" pitchFamily="49" charset="-122"/>
                              <a:ea typeface="黑体" panose="02010609060101010101" pitchFamily="49" charset="-122"/>
                            </a:rPr>
                            <a:t>雇员</a:t>
                          </a:r>
                          <a:endParaRPr lang="zh-CN" altLang="en-US" sz="2800" dirty="0">
                            <a:latin typeface="黑体" panose="02010609060101010101" pitchFamily="49" charset="-122"/>
                            <a:ea typeface="黑体" panose="02010609060101010101" pitchFamily="49" charset="-122"/>
                          </a:endParaRPr>
                        </a:p>
                      </a:txBody>
                      <a:tcPr/>
                    </a:tc>
                    <a:tc>
                      <a:txBody>
                        <a:bodyPr/>
                        <a:lstStyle/>
                        <a:p>
                          <a:r>
                            <a:rPr lang="zh-CN" altLang="en-US" sz="2800" dirty="0">
                              <a:latin typeface="黑体" panose="02010609060101010101" pitchFamily="49" charset="-122"/>
                              <a:ea typeface="黑体" panose="02010609060101010101" pitchFamily="49" charset="-122"/>
                            </a:rPr>
                            <a:t>偷懒</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2"/>
                        </a:blipFill>
                      </a:tcPr>
                    </a:tc>
                  </a:tr>
                  <a:tr h="518160">
                    <a:tc vMerge="1">
                      <a:tcPr/>
                    </a:tc>
                    <a:tc>
                      <a:txBody>
                        <a:bodyPr/>
                        <a:lstStyle/>
                        <a:p>
                          <a:r>
                            <a:rPr lang="zh-CN" altLang="en-US" sz="2800" dirty="0">
                              <a:latin typeface="黑体" panose="02010609060101010101" pitchFamily="49" charset="-122"/>
                              <a:ea typeface="黑体" panose="02010609060101010101" pitchFamily="49" charset="-122"/>
                            </a:rPr>
                            <a:t>不偷懒</a:t>
                          </a:r>
                          <a:endParaRPr lang="zh-CN" altLang="en-US" sz="2800" dirty="0">
                            <a:latin typeface="黑体" panose="02010609060101010101" pitchFamily="49" charset="-122"/>
                            <a:ea typeface="黑体" panose="02010609060101010101" pitchFamily="49" charset="-122"/>
                          </a:endParaRPr>
                        </a:p>
                      </a:txBody>
                      <a:tcPr/>
                    </a:tc>
                    <a:tc>
                      <a:txBody>
                        <a:bodyPr/>
                        <a:lstStyle/>
                        <a:p>
                          <a:endParaRPr lang="zh-CN"/>
                        </a:p>
                      </a:txBody>
                      <a:tcPr>
                        <a:blipFill>
                          <a:blip r:embed="rId2"/>
                        </a:blipFill>
                      </a:tcPr>
                    </a:tc>
                  </a:tr>
                </a:tbl>
              </a:graphicData>
            </a:graphic>
          </p:graphicFrame>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博弈论的相关概念：</a:t>
            </a:r>
            <a:r>
              <a:rPr lang="zh-CN" altLang="en-US" dirty="0">
                <a:solidFill>
                  <a:srgbClr val="0070C0"/>
                </a:solidFill>
                <a:latin typeface="Times New Roman" panose="02020603050405020304" pitchFamily="16" charset="0"/>
                <a:cs typeface="Times New Roman" panose="02020603050405020304" pitchFamily="16" charset="0"/>
              </a:rPr>
              <a:t>混合策略下纳什均衡的例子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latin typeface="Times New Roman" panose="02020603050405020304" pitchFamily="16" charset="0"/>
                    <a:cs typeface="Times New Roman" panose="02020603050405020304" pitchFamily="16" charset="0"/>
                  </a:rPr>
                  <a:t>纳什均衡：某个玩家单独采取其他策略都不会使得收益增加</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由于</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3</m:t>
                        </m:r>
                      </m:sub>
                    </m:sSub>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4</m:t>
                        </m:r>
                      </m:sub>
                    </m:sSub>
                  </m:oMath>
                </a14:m>
                <a:r>
                  <a:rPr lang="zh-CN" altLang="en-US" dirty="0">
                    <a:latin typeface="Times New Roman" panose="02020603050405020304" pitchFamily="16" charset="0"/>
                    <a:cs typeface="Times New Roman" panose="02020603050405020304" pitchFamily="16" charset="0"/>
                  </a:rPr>
                  <a:t>，可知雇主采取检查策略的概率</a:t>
                </a:r>
                <a14:m>
                  <m:oMath xmlns:m="http://schemas.openxmlformats.org/officeDocument/2006/math">
                    <m:r>
                      <a:rPr lang="zh-CN" altLang="en-US">
                        <a:latin typeface="Cambria Math" panose="02040503050406030204" pitchFamily="18" charset="0"/>
                        <a:cs typeface="Times New Roman" panose="02020603050405020304" pitchFamily="16" charset="0"/>
                      </a:rPr>
                      <m:t>𝛼</m:t>
                    </m:r>
                    <m:r>
                      <a:rPr lang="en-US" altLang="zh-CN">
                        <a:latin typeface="Cambria Math" panose="02040503050406030204" pitchFamily="18" charset="0"/>
                        <a:cs typeface="Times New Roman" panose="02020603050405020304" pitchFamily="16" charset="0"/>
                      </a:rPr>
                      <m:t>=</m:t>
                    </m:r>
                    <m:f>
                      <m:fPr>
                        <m:ctrlPr>
                          <a:rPr lang="en-US" altLang="zh-CN" i="1">
                            <a:latin typeface="Cambria Math" panose="02040503050406030204" pitchFamily="18" charset="0"/>
                            <a:cs typeface="Times New Roman" panose="02020603050405020304" pitchFamily="16" charset="0"/>
                          </a:rPr>
                        </m:ctrlPr>
                      </m:fPr>
                      <m:num>
                        <m:r>
                          <a:rPr lang="en-US" altLang="zh-CN">
                            <a:latin typeface="Cambria Math" panose="02040503050406030204" pitchFamily="18" charset="0"/>
                            <a:cs typeface="Times New Roman" panose="02020603050405020304" pitchFamily="16" charset="0"/>
                          </a:rPr>
                          <m:t>𝐻</m:t>
                        </m:r>
                      </m:num>
                      <m:den>
                        <m:r>
                          <a:rPr lang="en-US" altLang="zh-CN">
                            <a:latin typeface="Cambria Math" panose="02040503050406030204" pitchFamily="18" charset="0"/>
                            <a:cs typeface="Times New Roman" panose="02020603050405020304" pitchFamily="16" charset="0"/>
                          </a:rPr>
                          <m:t>𝑊</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𝐹</m:t>
                        </m:r>
                      </m:den>
                    </m:f>
                  </m:oMath>
                </a14:m>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由于</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1</m:t>
                        </m:r>
                      </m:sub>
                    </m:sSub>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𝑇</m:t>
                        </m:r>
                      </m:e>
                      <m:sub>
                        <m:r>
                          <a:rPr lang="en-US" altLang="zh-CN">
                            <a:latin typeface="Cambria Math" panose="02040503050406030204" pitchFamily="18" charset="0"/>
                            <a:cs typeface="Times New Roman" panose="02020603050405020304" pitchFamily="16" charset="0"/>
                          </a:rPr>
                          <m:t>2</m:t>
                        </m:r>
                      </m:sub>
                    </m:sSub>
                  </m:oMath>
                </a14:m>
                <a:r>
                  <a:rPr lang="zh-CN" altLang="en-US" dirty="0">
                    <a:latin typeface="Times New Roman" panose="02020603050405020304" pitchFamily="16" charset="0"/>
                    <a:cs typeface="Times New Roman" panose="02020603050405020304" pitchFamily="16" charset="0"/>
                  </a:rPr>
                  <a:t>，可知雇员采取偷懒策略的概率</a:t>
                </a:r>
                <a14:m>
                  <m:oMath xmlns:m="http://schemas.openxmlformats.org/officeDocument/2006/math">
                    <m:r>
                      <a:rPr lang="zh-CN" altLang="en-US">
                        <a:latin typeface="Cambria Math" panose="02040503050406030204" pitchFamily="18" charset="0"/>
                        <a:cs typeface="Times New Roman" panose="02020603050405020304" pitchFamily="16" charset="0"/>
                      </a:rPr>
                      <m:t>𝛽</m:t>
                    </m:r>
                    <m:r>
                      <a:rPr lang="en-US" altLang="zh-CN">
                        <a:latin typeface="Cambria Math" panose="02040503050406030204" pitchFamily="18" charset="0"/>
                        <a:cs typeface="Times New Roman" panose="02020603050405020304" pitchFamily="16" charset="0"/>
                      </a:rPr>
                      <m:t>=</m:t>
                    </m:r>
                    <m:f>
                      <m:fPr>
                        <m:ctrlPr>
                          <a:rPr lang="en-US" altLang="zh-CN" i="1">
                            <a:latin typeface="Cambria Math" panose="02040503050406030204" pitchFamily="18" charset="0"/>
                            <a:cs typeface="Times New Roman" panose="02020603050405020304" pitchFamily="16" charset="0"/>
                          </a:rPr>
                        </m:ctrlPr>
                      </m:fPr>
                      <m:num>
                        <m:r>
                          <a:rPr lang="en-US" altLang="zh-CN">
                            <a:latin typeface="Cambria Math" panose="02040503050406030204" pitchFamily="18" charset="0"/>
                            <a:cs typeface="Times New Roman" panose="02020603050405020304" pitchFamily="16" charset="0"/>
                          </a:rPr>
                          <m:t>𝐶</m:t>
                        </m:r>
                      </m:num>
                      <m:den>
                        <m:r>
                          <a:rPr lang="en-US" altLang="zh-CN">
                            <a:latin typeface="Cambria Math" panose="02040503050406030204" pitchFamily="18" charset="0"/>
                            <a:cs typeface="Times New Roman" panose="02020603050405020304" pitchFamily="16" charset="0"/>
                          </a:rPr>
                          <m:t>𝑊</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𝐹</m:t>
                        </m:r>
                      </m:den>
                    </m:f>
                  </m:oMath>
                </a14:m>
                <a:endParaRPr lang="en-US" altLang="zh-CN" dirty="0">
                  <a:latin typeface="Times New Roman" panose="02020603050405020304" pitchFamily="16" charset="0"/>
                  <a:cs typeface="Times New Roman" panose="02020603050405020304" pitchFamily="16" charset="0"/>
                </a:endParaRPr>
              </a:p>
              <a:p>
                <a:r>
                  <a:rPr lang="zh-CN" altLang="en-US" dirty="0">
                    <a:latin typeface="黑体" panose="02010609060101010101" pitchFamily="49" charset="-122"/>
                  </a:rPr>
                  <a:t>在检查概率为</a:t>
                </a:r>
                <a14:m>
                  <m:oMath xmlns:m="http://schemas.openxmlformats.org/officeDocument/2006/math">
                    <m:r>
                      <a:rPr lang="zh-CN" altLang="en-US">
                        <a:latin typeface="Cambria Math" panose="02040503050406030204" pitchFamily="18" charset="0"/>
                      </a:rPr>
                      <m:t>𝛼</m:t>
                    </m:r>
                  </m:oMath>
                </a14:m>
                <a:r>
                  <a:rPr lang="zh-CN" altLang="en-US" dirty="0">
                    <a:latin typeface="黑体" panose="02010609060101010101" pitchFamily="49" charset="-122"/>
                  </a:rPr>
                  <a:t>之下，雇主的收益：</a:t>
                </a:r>
                <a:endParaRPr lang="en-US" altLang="zh-CN" dirty="0">
                  <a:latin typeface="黑体" panose="02010609060101010101" pitchFamily="49"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𝑇</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𝑇</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a:latin typeface="Cambria Math" panose="02040503050406030204" pitchFamily="18" charset="0"/>
                        </a:rPr>
                        <m:t>𝑉</m:t>
                      </m:r>
                      <m:r>
                        <a:rPr lang="en-US" altLang="zh-CN">
                          <a:latin typeface="Cambria Math" panose="02040503050406030204" pitchFamily="18" charset="0"/>
                        </a:rPr>
                        <m:t>−</m:t>
                      </m:r>
                      <m:r>
                        <a:rPr lang="en-US" altLang="zh-CN">
                          <a:latin typeface="Cambria Math" panose="02040503050406030204" pitchFamily="18" charset="0"/>
                        </a:rPr>
                        <m:t>𝑊</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𝐶𝑉</m:t>
                          </m:r>
                        </m:num>
                        <m:den>
                          <m:r>
                            <a:rPr lang="en-US" altLang="zh-CN">
                              <a:latin typeface="Cambria Math" panose="02040503050406030204" pitchFamily="18" charset="0"/>
                            </a:rPr>
                            <m:t>𝑊</m:t>
                          </m:r>
                          <m:r>
                            <a:rPr lang="en-US" altLang="zh-CN">
                              <a:latin typeface="Cambria Math" panose="02040503050406030204" pitchFamily="18" charset="0"/>
                            </a:rPr>
                            <m:t>+</m:t>
                          </m:r>
                          <m:r>
                            <a:rPr lang="en-US" altLang="zh-CN">
                              <a:latin typeface="Cambria Math" panose="02040503050406030204" pitchFamily="18" charset="0"/>
                            </a:rPr>
                            <m:t>𝐹</m:t>
                          </m:r>
                        </m:den>
                      </m:f>
                    </m:oMath>
                  </m:oMathPara>
                </a14:m>
                <a:endParaRPr lang="en-US" altLang="zh-CN" dirty="0">
                  <a:latin typeface="黑体" panose="02010609060101010101" pitchFamily="49" charset="-122"/>
                </a:endParaRPr>
              </a:p>
              <a:p>
                <a:pPr lvl="1"/>
                <a:r>
                  <a:rPr lang="zh-CN" altLang="en-US" dirty="0">
                    <a:latin typeface="Times New Roman" panose="02020603050405020304" pitchFamily="16" charset="0"/>
                    <a:cs typeface="Times New Roman" panose="02020603050405020304" pitchFamily="16" charset="0"/>
                  </a:rPr>
                  <a:t>对上式中</a:t>
                </a:r>
                <a14:m>
                  <m:oMath xmlns:m="http://schemas.openxmlformats.org/officeDocument/2006/math">
                    <m:r>
                      <a:rPr lang="en-US" altLang="zh-CN">
                        <a:latin typeface="Cambria Math" panose="02040503050406030204" pitchFamily="18" charset="0"/>
                        <a:cs typeface="Times New Roman" panose="02020603050405020304" pitchFamily="16" charset="0"/>
                      </a:rPr>
                      <m:t>𝑊</m:t>
                    </m:r>
                  </m:oMath>
                </a14:m>
                <a:r>
                  <a:rPr lang="zh-CN" altLang="en-US" dirty="0">
                    <a:latin typeface="Times New Roman" panose="02020603050405020304" pitchFamily="16" charset="0"/>
                    <a:cs typeface="Times New Roman" panose="02020603050405020304" pitchFamily="16" charset="0"/>
                  </a:rPr>
                  <a:t>求导，则当</a:t>
                </a:r>
                <a14:m>
                  <m:oMath xmlns:m="http://schemas.openxmlformats.org/officeDocument/2006/math">
                    <m:r>
                      <a:rPr lang="en-US" altLang="zh-CN">
                        <a:latin typeface="Cambria Math" panose="02040503050406030204" pitchFamily="18" charset="0"/>
                        <a:cs typeface="Times New Roman" panose="02020603050405020304" pitchFamily="16" charset="0"/>
                      </a:rPr>
                      <m:t>𝑊</m:t>
                    </m:r>
                    <m:r>
                      <a:rPr lang="en-US" altLang="zh-CN">
                        <a:latin typeface="Cambria Math" panose="02040503050406030204" pitchFamily="18" charset="0"/>
                        <a:cs typeface="Times New Roman" panose="02020603050405020304" pitchFamily="16" charset="0"/>
                      </a:rPr>
                      <m:t>=</m:t>
                    </m:r>
                    <m:rad>
                      <m:radPr>
                        <m:degHide m:val="on"/>
                        <m:ctrlPr>
                          <a:rPr lang="en-US" altLang="zh-CN" i="1">
                            <a:latin typeface="Cambria Math" panose="02040503050406030204" pitchFamily="18" charset="0"/>
                            <a:cs typeface="Times New Roman" panose="02020603050405020304" pitchFamily="16" charset="0"/>
                          </a:rPr>
                        </m:ctrlPr>
                      </m:radPr>
                      <m:deg/>
                      <m:e>
                        <m:r>
                          <a:rPr lang="en-US" altLang="zh-CN">
                            <a:latin typeface="Cambria Math" panose="02040503050406030204" pitchFamily="18" charset="0"/>
                            <a:cs typeface="Times New Roman" panose="02020603050405020304" pitchFamily="16" charset="0"/>
                          </a:rPr>
                          <m:t>𝐶𝑉</m:t>
                        </m:r>
                      </m:e>
                    </m:rad>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𝐹</m:t>
                    </m:r>
                  </m:oMath>
                </a14:m>
                <a:r>
                  <a:rPr lang="zh-CN" altLang="en-US" dirty="0">
                    <a:latin typeface="Times New Roman" panose="02020603050405020304" pitchFamily="16" charset="0"/>
                    <a:cs typeface="Times New Roman" panose="02020603050405020304" pitchFamily="16" charset="0"/>
                  </a:rPr>
                  <a:t>时，雇主的收益最大，为</a:t>
                </a:r>
                <a:endParaRPr lang="en-US" altLang="zh-CN" dirty="0">
                  <a:latin typeface="Times New Roman" panose="02020603050405020304" pitchFamily="16" charset="0"/>
                  <a:cs typeface="Times New Roman" panose="02020603050405020304" pitchFamily="16"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3000" b="0" i="1" dirty="0">
                              <a:latin typeface="Cambria Math" panose="02040503050406030204" pitchFamily="18" charset="0"/>
                              <a:ea typeface="华文楷体" panose="02010600040101010101" pitchFamily="2" charset="-122"/>
                              <a:cs typeface="Times New Roman" panose="02020603050405020304" pitchFamily="16" charset="0"/>
                            </a:rPr>
                          </m:ctrlPr>
                        </m:sSubPr>
                        <m:e>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𝑇</m:t>
                          </m:r>
                        </m:e>
                        <m:sub>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𝑚𝑎𝑥</m:t>
                          </m:r>
                        </m:sub>
                      </m:sSub>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m:t>
                      </m:r>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𝑉</m:t>
                      </m:r>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m:t>
                      </m:r>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2</m:t>
                      </m:r>
                      <m:rad>
                        <m:radPr>
                          <m:degHide m:val="on"/>
                          <m:ctrlPr>
                            <a:rPr lang="en-US" altLang="zh-CN" sz="3000" b="0" i="1" dirty="0">
                              <a:latin typeface="Cambria Math" panose="02040503050406030204" pitchFamily="18" charset="0"/>
                              <a:ea typeface="华文楷体" panose="02010600040101010101" pitchFamily="2" charset="-122"/>
                              <a:cs typeface="Times New Roman" panose="02020603050405020304" pitchFamily="16" charset="0"/>
                            </a:rPr>
                          </m:ctrlPr>
                        </m:radPr>
                        <m:deg/>
                        <m:e>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𝐶𝑉</m:t>
                          </m:r>
                        </m:e>
                      </m:rad>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m:t>
                      </m:r>
                      <m:r>
                        <a:rPr lang="en-US" altLang="zh-CN" sz="3000" b="0" dirty="0">
                          <a:latin typeface="Cambria Math" panose="02040503050406030204" pitchFamily="18" charset="0"/>
                          <a:ea typeface="华文楷体" panose="02010600040101010101" pitchFamily="2" charset="-122"/>
                          <a:cs typeface="Times New Roman" panose="02020603050405020304" pitchFamily="16" charset="0"/>
                        </a:rPr>
                        <m:t>𝐹</m:t>
                      </m:r>
                    </m:oMath>
                  </m:oMathPara>
                </a14:m>
                <a:endParaRPr lang="en-US" altLang="zh-CN" sz="3000" b="0" dirty="0">
                  <a:latin typeface="Times New Roman" panose="02020603050405020304" pitchFamily="16" charset="0"/>
                  <a:ea typeface="华文楷体" panose="02010600040101010101" pitchFamily="2" charset="-122"/>
                  <a:cs typeface="Times New Roman" panose="02020603050405020304" pitchFamily="16" charset="0"/>
                </a:endParaRPr>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98"/>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en-US" altLang="zh-CN" dirty="0"/>
              <a:t>Q</a:t>
            </a:r>
            <a:r>
              <a:rPr lang="zh-CN" altLang="en-US" dirty="0"/>
              <a:t>学习的两个不稳定因素</a:t>
            </a:r>
            <a:endParaRPr lang="zh-CN" altLang="en-US"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p:sp>
        <p:nvSpPr>
          <p:cNvPr id="5" name="矩形 4"/>
          <p:cNvSpPr/>
          <p:nvPr/>
        </p:nvSpPr>
        <p:spPr>
          <a:xfrm>
            <a:off x="394447" y="921096"/>
            <a:ext cx="11377187" cy="830997"/>
          </a:xfrm>
          <a:prstGeom prst="rect">
            <a:avLst/>
          </a:prstGeom>
        </p:spPr>
        <p:txBody>
          <a:bodyPr wrap="square">
            <a:spAutoFit/>
          </a:bodyPr>
          <a:lstStyle/>
          <a:p>
            <a:pPr marL="457200" indent="-457200">
              <a:buFont typeface="+mj-lt"/>
              <a:buAutoNum type="arabicPeriod"/>
            </a:pPr>
            <a:r>
              <a:rPr lang="zh-CN" altLang="en-US" sz="2400" b="1" dirty="0">
                <a:latin typeface="Cambria Math" panose="02040503050406030204" pitchFamily="18" charset="0"/>
                <a:ea typeface="黑体" panose="02010609060101010101" pitchFamily="49" charset="-122"/>
              </a:rPr>
              <a:t>相邻的样本来自同一条轨迹，样本之间相关性太强，集中优化相关性强的样本可能导致神经网络在其他样本上效果下降。</a:t>
            </a:r>
            <a:endParaRPr lang="en-US" altLang="zh-CN" sz="2400" b="1" dirty="0">
              <a:latin typeface="Cambria Math" panose="020405030504060302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489323" y="4306937"/>
                <a:ext cx="10409032" cy="830997"/>
              </a:xfrm>
              <a:prstGeom prst="rect">
                <a:avLst/>
              </a:prstGeom>
            </p:spPr>
            <p:txBody>
              <a:bodyPr wrap="square">
                <a:spAutoFit/>
              </a:bodyPr>
              <a:lstStyle/>
              <a:p>
                <a:pPr marL="457200" indent="-457200">
                  <a:buFont typeface="+mj-lt"/>
                  <a:buAutoNum type="arabicPeriod" startAt="2"/>
                </a:pPr>
                <a:r>
                  <a:rPr lang="zh-CN" altLang="en-US" sz="2400" b="1" dirty="0">
                    <a:latin typeface="Cambria Math" panose="02040503050406030204" pitchFamily="18" charset="0"/>
                    <a:ea typeface="黑体" panose="02010609060101010101" pitchFamily="49" charset="-122"/>
                  </a:rPr>
                  <a:t>在损失函数中，</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Cambria Math" panose="02040503050406030204" pitchFamily="18" charset="0"/>
                    <a:ea typeface="黑体" panose="02010609060101010101" pitchFamily="49" charset="-122"/>
                  </a:rPr>
                  <a:t>函数的值既用来估计目标值，又用来计算当前值。现在这两处的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Cambria Math" panose="02040503050406030204" pitchFamily="18" charset="0"/>
                    <a:ea typeface="黑体" panose="02010609060101010101" pitchFamily="49" charset="-122"/>
                  </a:rPr>
                  <a:t>函数通过</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Cambria Math" panose="02040503050406030204" pitchFamily="18" charset="0"/>
                    <a:ea typeface="黑体" panose="02010609060101010101" pitchFamily="49" charset="-122"/>
                  </a:rPr>
                  <a:t>有所关联，可能导致优化时不稳定</a:t>
                </a:r>
                <a:endParaRPr lang="en-US" altLang="zh-CN" sz="2400" b="1" dirty="0">
                  <a:latin typeface="Cambria Math" panose="02040503050406030204" pitchFamily="18" charset="0"/>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489323" y="4306937"/>
                <a:ext cx="10409032" cy="830997"/>
              </a:xfrm>
              <a:prstGeom prst="rect">
                <a:avLst/>
              </a:prstGeom>
              <a:blipFill rotWithShape="1">
                <a:blip r:embed="rId1"/>
                <a:stretch>
                  <a:fillRect l="-4" t="-44" r="5"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121586" y="5218670"/>
                <a:ext cx="5504840" cy="8567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ea typeface="黑体" panose="02010609060101010101" pitchFamily="49" charset="-122"/>
                            </a:rPr>
                          </m:ctrlPr>
                        </m:sSupPr>
                        <m:e>
                          <m:f>
                            <m:fPr>
                              <m:ctrlPr>
                                <a:rPr lang="en-US" altLang="zh-CN" sz="2400" i="1">
                                  <a:solidFill>
                                    <a:schemeClr val="tx1"/>
                                  </a:solidFill>
                                  <a:latin typeface="Cambria Math" panose="02040503050406030204" pitchFamily="18" charset="0"/>
                                  <a:ea typeface="黑体" panose="02010609060101010101" pitchFamily="49" charset="-122"/>
                                </a:rPr>
                              </m:ctrlPr>
                            </m:fPr>
                            <m:num>
                              <m:r>
                                <a:rPr lang="en-US" altLang="zh-CN" sz="2400" i="1">
                                  <a:solidFill>
                                    <a:schemeClr val="tx1"/>
                                  </a:solidFill>
                                  <a:latin typeface="Cambria Math" panose="02040503050406030204" pitchFamily="18" charset="0"/>
                                  <a:ea typeface="黑体" panose="02010609060101010101" pitchFamily="49" charset="-122"/>
                                </a:rPr>
                                <m:t>1</m:t>
                              </m:r>
                            </m:num>
                            <m:den>
                              <m:r>
                                <a:rPr lang="en-US" altLang="zh-CN" sz="2400" i="1">
                                  <a:solidFill>
                                    <a:schemeClr val="tx1"/>
                                  </a:solidFill>
                                  <a:latin typeface="Cambria Math" panose="02040503050406030204" pitchFamily="18" charset="0"/>
                                  <a:ea typeface="黑体" panose="02010609060101010101" pitchFamily="49" charset="-122"/>
                                </a:rPr>
                                <m:t>2</m:t>
                              </m:r>
                            </m:den>
                          </m:f>
                          <m:d>
                            <m:dPr>
                              <m:begChr m:val="["/>
                              <m:endChr m:val="]"/>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𝑅</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𝛾</m:t>
                              </m:r>
                              <m:sSub>
                                <m:sSubPr>
                                  <m:ctrlPr>
                                    <a:rPr lang="en-US" altLang="zh-CN" sz="2400" i="1" smtClean="0">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 </m:t>
                                  </m:r>
                                  <m:limLow>
                                    <m:limLowPr>
                                      <m:ctrlPr>
                                        <a:rPr lang="en-US" altLang="zh-CN" sz="2400" i="1">
                                          <a:solidFill>
                                            <a:srgbClr val="FF0000"/>
                                          </a:solidFill>
                                          <a:latin typeface="Cambria Math" panose="02040503050406030204" pitchFamily="18" charset="0"/>
                                          <a:ea typeface="黑体" panose="02010609060101010101" pitchFamily="49" charset="-122"/>
                                        </a:rPr>
                                      </m:ctrlPr>
                                    </m:limLowPr>
                                    <m:e>
                                      <m:r>
                                        <m:rPr>
                                          <m:sty m:val="p"/>
                                        </m:rPr>
                                        <a:rPr lang="en-US" altLang="zh-CN" sz="2400">
                                          <a:solidFill>
                                            <a:srgbClr val="FF0000"/>
                                          </a:solidFill>
                                          <a:latin typeface="Cambria Math" panose="02040503050406030204" pitchFamily="18" charset="0"/>
                                          <a:ea typeface="黑体" panose="02010609060101010101" pitchFamily="49" charset="-122"/>
                                        </a:rPr>
                                        <m:t>max</m:t>
                                      </m:r>
                                    </m:e>
                                    <m:lim>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i="1">
                                              <a:solidFill>
                                                <a:srgbClr val="FF0000"/>
                                              </a:solidFill>
                                              <a:latin typeface="Cambria Math" panose="02040503050406030204" pitchFamily="18" charset="0"/>
                                              <a:ea typeface="黑体" panose="02010609060101010101" pitchFamily="49" charset="-122"/>
                                            </a:rPr>
                                            <m:t>′</m:t>
                                          </m:r>
                                        </m:sup>
                                      </m:sSup>
                                    </m:lim>
                                  </m:limLow>
                                  <m:r>
                                    <a:rPr lang="en-US" altLang="zh-CN" sz="2400" i="1">
                                      <a:solidFill>
                                        <a:srgbClr val="FF0000"/>
                                      </a:solidFill>
                                      <a:latin typeface="Cambria Math" panose="02040503050406030204" pitchFamily="18" charset="0"/>
                                      <a:ea typeface="黑体" panose="02010609060101010101" pitchFamily="49" charset="-122"/>
                                    </a:rPr>
                                    <m:t> </m:t>
                                  </m:r>
                                  <m:r>
                                    <a:rPr lang="en-US" altLang="zh-CN" sz="2400" i="1">
                                      <a:solidFill>
                                        <a:srgbClr val="FF0000"/>
                                      </a:solidFill>
                                      <a:latin typeface="Cambria Math" panose="02040503050406030204" pitchFamily="18" charset="0"/>
                                      <a:ea typeface="黑体" panose="02010609060101010101" pitchFamily="49" charset="-122"/>
                                    </a:rPr>
                                    <m:t>𝑞</m:t>
                                  </m:r>
                                </m:e>
                                <m:sub>
                                  <m:r>
                                    <a:rPr lang="en-US" altLang="zh-CN" sz="2400" i="1">
                                      <a:solidFill>
                                        <a:srgbClr val="FF0000"/>
                                      </a:solidFill>
                                      <a:latin typeface="Cambria Math" panose="02040503050406030204" pitchFamily="18" charset="0"/>
                                      <a:ea typeface="黑体" panose="02010609060101010101" pitchFamily="49" charset="-122"/>
                                    </a:rPr>
                                    <m:t>𝜋</m:t>
                                  </m:r>
                                </m:sub>
                              </m:sSub>
                              <m:d>
                                <m:dPr>
                                  <m:ctrlPr>
                                    <a:rPr lang="en-US" altLang="zh-CN" sz="2400" i="1">
                                      <a:solidFill>
                                        <a:srgbClr val="FF0000"/>
                                      </a:solidFill>
                                      <a:latin typeface="Cambria Math" panose="02040503050406030204" pitchFamily="18" charset="0"/>
                                      <a:ea typeface="黑体" panose="02010609060101010101" pitchFamily="49" charset="-122"/>
                                    </a:rPr>
                                  </m:ctrlPr>
                                </m:dPr>
                                <m:e>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𝑠</m:t>
                                      </m:r>
                                    </m:e>
                                    <m:sup>
                                      <m:r>
                                        <a:rPr lang="en-US" altLang="zh-CN" sz="2400" i="1">
                                          <a:solidFill>
                                            <a:srgbClr val="FF0000"/>
                                          </a:solidFill>
                                          <a:latin typeface="Cambria Math" panose="02040503050406030204" pitchFamily="18" charset="0"/>
                                          <a:ea typeface="黑体" panose="02010609060101010101" pitchFamily="49" charset="-122"/>
                                        </a:rPr>
                                        <m:t>′</m:t>
                                      </m:r>
                                    </m:sup>
                                  </m:sSup>
                                  <m:r>
                                    <a:rPr lang="en-US" altLang="zh-CN" sz="2400" i="1">
                                      <a:solidFill>
                                        <a:srgbClr val="FF0000"/>
                                      </a:solidFill>
                                      <a:latin typeface="Cambria Math" panose="02040503050406030204" pitchFamily="18" charset="0"/>
                                      <a:ea typeface="黑体" panose="02010609060101010101" pitchFamily="49" charset="-122"/>
                                    </a:rPr>
                                    <m:t>,</m:t>
                                  </m:r>
                                  <m:sSup>
                                    <m:sSupPr>
                                      <m:ctrlPr>
                                        <a:rPr lang="en-US" altLang="zh-CN" sz="2400" i="1">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𝑎</m:t>
                                      </m:r>
                                    </m:e>
                                    <m:sup>
                                      <m:r>
                                        <a:rPr lang="en-US" altLang="zh-CN" sz="2400" i="1">
                                          <a:solidFill>
                                            <a:srgbClr val="FF0000"/>
                                          </a:solidFill>
                                          <a:latin typeface="Cambria Math" panose="02040503050406030204" pitchFamily="18" charset="0"/>
                                          <a:ea typeface="黑体" panose="02010609060101010101" pitchFamily="49" charset="-122"/>
                                        </a:rPr>
                                        <m:t>′</m:t>
                                      </m:r>
                                    </m:sup>
                                  </m:sSup>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𝜃</m:t>
                                  </m:r>
                                </m:e>
                              </m:d>
                              <m:r>
                                <a:rPr lang="en-US" altLang="zh-CN" sz="2400" i="1">
                                  <a:solidFill>
                                    <a:schemeClr val="tx1"/>
                                  </a:solidFill>
                                  <a:latin typeface="Cambria Math" panose="02040503050406030204" pitchFamily="18" charset="0"/>
                                  <a:ea typeface="黑体" panose="02010609060101010101" pitchFamily="49" charset="-122"/>
                                </a:rPr>
                                <m:t>−</m:t>
                              </m:r>
                              <m:sSub>
                                <m:sSubPr>
                                  <m:ctrlPr>
                                    <a:rPr lang="en-US" altLang="zh-CN" sz="2400" i="1" smtClean="0">
                                      <a:solidFill>
                                        <a:srgbClr val="FF0000"/>
                                      </a:solidFill>
                                      <a:latin typeface="Cambria Math" panose="02040503050406030204" pitchFamily="18" charset="0"/>
                                      <a:ea typeface="黑体" panose="02010609060101010101" pitchFamily="49" charset="-122"/>
                                    </a:rPr>
                                  </m:ctrlPr>
                                </m:sSubPr>
                                <m:e>
                                  <m:r>
                                    <a:rPr lang="en-US" altLang="zh-CN" sz="2400" i="1">
                                      <a:solidFill>
                                        <a:srgbClr val="FF0000"/>
                                      </a:solidFill>
                                      <a:latin typeface="Cambria Math" panose="02040503050406030204" pitchFamily="18" charset="0"/>
                                      <a:ea typeface="黑体" panose="02010609060101010101" pitchFamily="49" charset="-122"/>
                                    </a:rPr>
                                    <m:t>𝑞</m:t>
                                  </m:r>
                                </m:e>
                                <m:sub>
                                  <m:r>
                                    <a:rPr lang="en-US" altLang="zh-CN" sz="2400" i="1">
                                      <a:solidFill>
                                        <a:srgbClr val="FF0000"/>
                                      </a:solidFill>
                                      <a:latin typeface="Cambria Math" panose="02040503050406030204" pitchFamily="18" charset="0"/>
                                      <a:ea typeface="黑体" panose="02010609060101010101" pitchFamily="49" charset="-122"/>
                                    </a:rPr>
                                    <m:t>𝜋</m:t>
                                  </m:r>
                                </m:sub>
                              </m:sSub>
                              <m:d>
                                <m:dPr>
                                  <m:ctrlPr>
                                    <a:rPr lang="en-US" altLang="zh-CN" sz="2400" i="1">
                                      <a:solidFill>
                                        <a:srgbClr val="FF0000"/>
                                      </a:solidFill>
                                      <a:latin typeface="Cambria Math" panose="02040503050406030204" pitchFamily="18" charset="0"/>
                                      <a:ea typeface="黑体" panose="02010609060101010101" pitchFamily="49" charset="-122"/>
                                    </a:rPr>
                                  </m:ctrlPr>
                                </m:dPr>
                                <m:e>
                                  <m:r>
                                    <a:rPr lang="en-US" altLang="zh-CN" sz="2400" i="1">
                                      <a:solidFill>
                                        <a:srgbClr val="FF0000"/>
                                      </a:solidFill>
                                      <a:latin typeface="Cambria Math" panose="02040503050406030204" pitchFamily="18" charset="0"/>
                                      <a:ea typeface="黑体" panose="02010609060101010101" pitchFamily="49" charset="-122"/>
                                    </a:rPr>
                                    <m:t>𝑠</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𝑎</m:t>
                                  </m:r>
                                  <m:r>
                                    <a:rPr lang="en-US" altLang="zh-CN" sz="2400" i="1">
                                      <a:solidFill>
                                        <a:srgbClr val="FF0000"/>
                                      </a:solidFill>
                                      <a:latin typeface="Cambria Math" panose="02040503050406030204" pitchFamily="18" charset="0"/>
                                      <a:ea typeface="黑体" panose="02010609060101010101" pitchFamily="49" charset="-122"/>
                                    </a:rPr>
                                    <m:t>;</m:t>
                                  </m:r>
                                  <m:r>
                                    <a:rPr lang="en-US" altLang="zh-CN" sz="2400" i="1">
                                      <a:solidFill>
                                        <a:srgbClr val="FF0000"/>
                                      </a:solidFill>
                                      <a:latin typeface="Cambria Math" panose="02040503050406030204" pitchFamily="18" charset="0"/>
                                      <a:ea typeface="黑体" panose="02010609060101010101" pitchFamily="49" charset="-122"/>
                                    </a:rPr>
                                    <m:t>𝜃</m:t>
                                  </m:r>
                                </m:e>
                              </m:d>
                            </m:e>
                          </m:d>
                        </m:e>
                        <m:sup>
                          <m:r>
                            <a:rPr lang="en-US" altLang="zh-CN" sz="2400" i="1">
                              <a:solidFill>
                                <a:schemeClr val="tx1"/>
                              </a:solidFill>
                              <a:latin typeface="Cambria Math" panose="02040503050406030204" pitchFamily="18" charset="0"/>
                              <a:ea typeface="黑体" panose="02010609060101010101" pitchFamily="49" charset="-122"/>
                            </a:rPr>
                            <m:t>2</m:t>
                          </m:r>
                        </m:sup>
                      </m:sSup>
                    </m:oMath>
                  </m:oMathPara>
                </a14:m>
                <a:endParaRPr lang="zh-CN" altLang="en-US" sz="2400" dirty="0">
                  <a:solidFill>
                    <a:schemeClr val="tx1"/>
                  </a:solidFill>
                </a:endParaRPr>
              </a:p>
            </p:txBody>
          </p:sp>
        </mc:Choice>
        <mc:Fallback>
          <p:sp>
            <p:nvSpPr>
              <p:cNvPr id="7" name="矩形 6"/>
              <p:cNvSpPr>
                <a:spLocks noRot="1" noChangeAspect="1" noMove="1" noResize="1" noEditPoints="1" noAdjustHandles="1" noChangeArrowheads="1" noChangeShapeType="1" noTextEdit="1"/>
              </p:cNvSpPr>
              <p:nvPr/>
            </p:nvSpPr>
            <p:spPr>
              <a:xfrm>
                <a:off x="3121586" y="5218670"/>
                <a:ext cx="5504840" cy="856773"/>
              </a:xfrm>
              <a:prstGeom prst="rect">
                <a:avLst/>
              </a:prstGeom>
              <a:blipFill rotWithShape="1">
                <a:blip r:embed="rId2"/>
                <a:stretch>
                  <a:fillRect l="-10" t="-28" r="11" b="46"/>
                </a:stretch>
              </a:blipFill>
            </p:spPr>
            <p:txBody>
              <a:bodyPr/>
              <a:lstStyle/>
              <a:p>
                <a:r>
                  <a:rPr lang="zh-CN" altLang="en-US">
                    <a:noFill/>
                  </a:rPr>
                  <a:t> </a:t>
                </a:r>
              </a:p>
            </p:txBody>
          </p:sp>
        </mc:Fallback>
      </mc:AlternateContent>
      <p:grpSp>
        <p:nvGrpSpPr>
          <p:cNvPr id="8" name="组合 7"/>
          <p:cNvGrpSpPr/>
          <p:nvPr/>
        </p:nvGrpSpPr>
        <p:grpSpPr>
          <a:xfrm>
            <a:off x="2077779" y="1953913"/>
            <a:ext cx="1981162" cy="1981154"/>
            <a:chOff x="8158160" y="4067172"/>
            <a:chExt cx="1971676" cy="1971668"/>
          </a:xfrm>
          <a:solidFill>
            <a:srgbClr val="FF0000"/>
          </a:solidFill>
        </p:grpSpPr>
        <p:sp>
          <p:nvSpPr>
            <p:cNvPr id="9" name="矩形 8"/>
            <p:cNvSpPr/>
            <p:nvPr/>
          </p:nvSpPr>
          <p:spPr>
            <a:xfrm>
              <a:off x="8158162" y="406717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矩形 9"/>
            <p:cNvSpPr/>
            <p:nvPr/>
          </p:nvSpPr>
          <p:spPr>
            <a:xfrm>
              <a:off x="8815386" y="406717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矩形 10"/>
            <p:cNvSpPr/>
            <p:nvPr/>
          </p:nvSpPr>
          <p:spPr>
            <a:xfrm>
              <a:off x="9472611" y="406717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 name="矩形 11"/>
            <p:cNvSpPr/>
            <p:nvPr/>
          </p:nvSpPr>
          <p:spPr>
            <a:xfrm>
              <a:off x="8158161" y="4724396"/>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3" name="矩形 12"/>
            <p:cNvSpPr/>
            <p:nvPr/>
          </p:nvSpPr>
          <p:spPr>
            <a:xfrm>
              <a:off x="8815385" y="4724393"/>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矩形 13"/>
            <p:cNvSpPr/>
            <p:nvPr/>
          </p:nvSpPr>
          <p:spPr>
            <a:xfrm>
              <a:off x="9472595" y="4719517"/>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矩形 14"/>
            <p:cNvSpPr/>
            <p:nvPr/>
          </p:nvSpPr>
          <p:spPr>
            <a:xfrm>
              <a:off x="8158160" y="537674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矩形 15"/>
            <p:cNvSpPr/>
            <p:nvPr/>
          </p:nvSpPr>
          <p:spPr>
            <a:xfrm>
              <a:off x="8815338" y="5381615"/>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矩形 16"/>
            <p:cNvSpPr/>
            <p:nvPr/>
          </p:nvSpPr>
          <p:spPr>
            <a:xfrm>
              <a:off x="9472546" y="5376741"/>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18" name="矩形 17"/>
          <p:cNvSpPr/>
          <p:nvPr/>
        </p:nvSpPr>
        <p:spPr>
          <a:xfrm>
            <a:off x="2185576" y="3384209"/>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grpSp>
        <p:nvGrpSpPr>
          <p:cNvPr id="19" name="组合 18"/>
          <p:cNvGrpSpPr/>
          <p:nvPr/>
        </p:nvGrpSpPr>
        <p:grpSpPr>
          <a:xfrm>
            <a:off x="4515767" y="1953913"/>
            <a:ext cx="1981162" cy="1981154"/>
            <a:chOff x="8158160" y="4067172"/>
            <a:chExt cx="1971676" cy="1971668"/>
          </a:xfrm>
          <a:solidFill>
            <a:srgbClr val="FF0000"/>
          </a:solidFill>
        </p:grpSpPr>
        <p:sp>
          <p:nvSpPr>
            <p:cNvPr id="20" name="矩形 19"/>
            <p:cNvSpPr/>
            <p:nvPr/>
          </p:nvSpPr>
          <p:spPr>
            <a:xfrm>
              <a:off x="8158162"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矩形 20"/>
            <p:cNvSpPr/>
            <p:nvPr/>
          </p:nvSpPr>
          <p:spPr>
            <a:xfrm>
              <a:off x="8815386"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矩形 21"/>
            <p:cNvSpPr/>
            <p:nvPr/>
          </p:nvSpPr>
          <p:spPr>
            <a:xfrm>
              <a:off x="9472611" y="4067172"/>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矩形 22"/>
            <p:cNvSpPr/>
            <p:nvPr/>
          </p:nvSpPr>
          <p:spPr>
            <a:xfrm>
              <a:off x="8158161" y="4724396"/>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4" name="矩形 23"/>
            <p:cNvSpPr/>
            <p:nvPr/>
          </p:nvSpPr>
          <p:spPr>
            <a:xfrm>
              <a:off x="8815385" y="4724393"/>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5" name="矩形 24"/>
            <p:cNvSpPr/>
            <p:nvPr/>
          </p:nvSpPr>
          <p:spPr>
            <a:xfrm>
              <a:off x="9472595" y="4719517"/>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矩形 25"/>
            <p:cNvSpPr/>
            <p:nvPr/>
          </p:nvSpPr>
          <p:spPr>
            <a:xfrm>
              <a:off x="8158160" y="5376742"/>
              <a:ext cx="657225" cy="657225"/>
            </a:xfrm>
            <a:prstGeom prst="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7" name="矩形 26"/>
            <p:cNvSpPr/>
            <p:nvPr/>
          </p:nvSpPr>
          <p:spPr>
            <a:xfrm>
              <a:off x="8815338" y="5381615"/>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8" name="矩形 27"/>
            <p:cNvSpPr/>
            <p:nvPr/>
          </p:nvSpPr>
          <p:spPr>
            <a:xfrm>
              <a:off x="9472546" y="5376741"/>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grpSp>
        <p:nvGrpSpPr>
          <p:cNvPr id="29" name="组合 28"/>
          <p:cNvGrpSpPr/>
          <p:nvPr/>
        </p:nvGrpSpPr>
        <p:grpSpPr>
          <a:xfrm>
            <a:off x="6994225" y="1949013"/>
            <a:ext cx="1981162" cy="1981154"/>
            <a:chOff x="8158160" y="4067172"/>
            <a:chExt cx="1971676" cy="1971668"/>
          </a:xfrm>
          <a:solidFill>
            <a:srgbClr val="FF0000"/>
          </a:solidFill>
        </p:grpSpPr>
        <p:sp>
          <p:nvSpPr>
            <p:cNvPr id="30" name="矩形 29"/>
            <p:cNvSpPr/>
            <p:nvPr/>
          </p:nvSpPr>
          <p:spPr>
            <a:xfrm>
              <a:off x="8158162"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1" name="矩形 30"/>
            <p:cNvSpPr/>
            <p:nvPr/>
          </p:nvSpPr>
          <p:spPr>
            <a:xfrm>
              <a:off x="8815386" y="406717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2" name="矩形 31"/>
            <p:cNvSpPr/>
            <p:nvPr/>
          </p:nvSpPr>
          <p:spPr>
            <a:xfrm>
              <a:off x="9472611" y="4067172"/>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3" name="矩形 32"/>
            <p:cNvSpPr/>
            <p:nvPr/>
          </p:nvSpPr>
          <p:spPr>
            <a:xfrm>
              <a:off x="8158161" y="4724396"/>
              <a:ext cx="657225" cy="65722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4" name="矩形 33"/>
            <p:cNvSpPr/>
            <p:nvPr/>
          </p:nvSpPr>
          <p:spPr>
            <a:xfrm>
              <a:off x="8815385" y="4724393"/>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5" name="矩形 34"/>
            <p:cNvSpPr/>
            <p:nvPr/>
          </p:nvSpPr>
          <p:spPr>
            <a:xfrm>
              <a:off x="9472595" y="4719517"/>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6" name="矩形 35"/>
            <p:cNvSpPr/>
            <p:nvPr/>
          </p:nvSpPr>
          <p:spPr>
            <a:xfrm>
              <a:off x="8158160" y="5376742"/>
              <a:ext cx="657225" cy="657225"/>
            </a:xfrm>
            <a:prstGeom prst="rect">
              <a:avLst/>
            </a:prstGeom>
            <a:solidFill>
              <a:srgbClr val="FF323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7" name="矩形 36"/>
            <p:cNvSpPr/>
            <p:nvPr/>
          </p:nvSpPr>
          <p:spPr>
            <a:xfrm>
              <a:off x="8815338" y="5381615"/>
              <a:ext cx="657225" cy="657225"/>
            </a:xfrm>
            <a:prstGeom prst="rect">
              <a:avLst/>
            </a:prstGeom>
            <a:solidFill>
              <a:srgbClr val="FF646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8" name="矩形 37"/>
            <p:cNvSpPr/>
            <p:nvPr/>
          </p:nvSpPr>
          <p:spPr>
            <a:xfrm>
              <a:off x="9472546" y="5376741"/>
              <a:ext cx="657225" cy="657225"/>
            </a:xfrm>
            <a:prstGeom prst="rect">
              <a:avLst/>
            </a:prstGeom>
            <a:solidFill>
              <a:srgbClr val="FF969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
        <p:nvSpPr>
          <p:cNvPr id="39" name="矩形 38"/>
          <p:cNvSpPr/>
          <p:nvPr/>
        </p:nvSpPr>
        <p:spPr>
          <a:xfrm>
            <a:off x="7102024" y="2056811"/>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0" name="矩形 39"/>
          <p:cNvSpPr/>
          <p:nvPr/>
        </p:nvSpPr>
        <p:spPr>
          <a:xfrm>
            <a:off x="4623573" y="2704654"/>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1" name="矩形 40"/>
          <p:cNvSpPr/>
          <p:nvPr/>
        </p:nvSpPr>
        <p:spPr>
          <a:xfrm>
            <a:off x="9391650" y="1945560"/>
            <a:ext cx="133350" cy="1976257"/>
          </a:xfrm>
          <a:prstGeom prst="rect">
            <a:avLst/>
          </a:prstGeom>
          <a:gradFill>
            <a:gsLst>
              <a:gs pos="0">
                <a:srgbClr val="FF0000"/>
              </a:gs>
              <a:gs pos="74000">
                <a:srgbClr val="FF6464"/>
              </a:gs>
              <a:gs pos="83000">
                <a:srgbClr val="FF9696"/>
              </a:gs>
              <a:gs pos="100000">
                <a:schemeClr val="bg1"/>
              </a:gs>
            </a:gsLst>
            <a:lin ang="5400000" scaled="1"/>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2" name="文本框 41"/>
          <p:cNvSpPr txBox="1"/>
          <p:nvPr/>
        </p:nvSpPr>
        <p:spPr>
          <a:xfrm>
            <a:off x="9563696" y="1837466"/>
            <a:ext cx="1338828" cy="369332"/>
          </a:xfrm>
          <a:prstGeom prst="rect">
            <a:avLst/>
          </a:prstGeom>
          <a:noFill/>
        </p:spPr>
        <p:txBody>
          <a:bodyPr wrap="none" rtlCol="0">
            <a:spAutoFit/>
          </a:bodyPr>
          <a:lstStyle/>
          <a:p>
            <a:r>
              <a:rPr lang="zh-CN" altLang="en-US" dirty="0">
                <a:ea typeface="黑体" panose="02010609060101010101" pitchFamily="49" charset="-122"/>
              </a:rPr>
              <a:t>拟合程度高</a:t>
            </a:r>
            <a:endParaRPr lang="zh-CN" altLang="en-US" dirty="0">
              <a:ea typeface="黑体" panose="02010609060101010101" pitchFamily="49" charset="-122"/>
            </a:endParaRPr>
          </a:p>
        </p:txBody>
      </p:sp>
      <p:sp>
        <p:nvSpPr>
          <p:cNvPr id="43" name="文本框 42"/>
          <p:cNvSpPr txBox="1"/>
          <p:nvPr/>
        </p:nvSpPr>
        <p:spPr>
          <a:xfrm>
            <a:off x="9563696" y="3601420"/>
            <a:ext cx="1338828" cy="369332"/>
          </a:xfrm>
          <a:prstGeom prst="rect">
            <a:avLst/>
          </a:prstGeom>
          <a:noFill/>
        </p:spPr>
        <p:txBody>
          <a:bodyPr wrap="none" rtlCol="0">
            <a:spAutoFit/>
          </a:bodyPr>
          <a:lstStyle/>
          <a:p>
            <a:r>
              <a:rPr lang="zh-CN" altLang="en-US" dirty="0">
                <a:ea typeface="黑体" panose="02010609060101010101" pitchFamily="49" charset="-122"/>
              </a:rPr>
              <a:t>拟合程度低</a:t>
            </a:r>
            <a:endParaRPr lang="zh-CN" altLang="en-US" dirty="0">
              <a:ea typeface="黑体" panose="02010609060101010101" pitchFamily="49" charset="-122"/>
            </a:endParaRPr>
          </a:p>
        </p:txBody>
      </p:sp>
      <p:sp>
        <p:nvSpPr>
          <p:cNvPr id="44" name="矩形 43"/>
          <p:cNvSpPr/>
          <p:nvPr/>
        </p:nvSpPr>
        <p:spPr>
          <a:xfrm>
            <a:off x="10317891" y="2669011"/>
            <a:ext cx="444792" cy="44479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ea typeface="黑体" panose="02010609060101010101" pitchFamily="49" charset="-122"/>
            </a:endParaRPr>
          </a:p>
        </p:txBody>
      </p:sp>
      <p:sp>
        <p:nvSpPr>
          <p:cNvPr id="45" name="文本框 44"/>
          <p:cNvSpPr txBox="1"/>
          <p:nvPr/>
        </p:nvSpPr>
        <p:spPr>
          <a:xfrm>
            <a:off x="10762683" y="2694415"/>
            <a:ext cx="1107996" cy="369332"/>
          </a:xfrm>
          <a:prstGeom prst="rect">
            <a:avLst/>
          </a:prstGeom>
          <a:noFill/>
        </p:spPr>
        <p:txBody>
          <a:bodyPr wrap="none" rtlCol="0">
            <a:spAutoFit/>
          </a:bodyPr>
          <a:lstStyle/>
          <a:p>
            <a:r>
              <a:rPr lang="zh-CN" altLang="en-US" dirty="0">
                <a:ea typeface="黑体" panose="02010609060101010101" pitchFamily="49" charset="-122"/>
              </a:rPr>
              <a:t>当前位置</a:t>
            </a:r>
            <a:endParaRPr lang="zh-CN" altLang="en-US" dirty="0">
              <a:ea typeface="黑体" panose="02010609060101010101" pitchFamily="49" charset="-122"/>
            </a:endParaRPr>
          </a:p>
        </p:txBody>
      </p:sp>
      <p:sp>
        <p:nvSpPr>
          <p:cNvPr id="46" name="文本框 45"/>
          <p:cNvSpPr txBox="1"/>
          <p:nvPr/>
        </p:nvSpPr>
        <p:spPr>
          <a:xfrm>
            <a:off x="99880" y="2279206"/>
            <a:ext cx="1870102" cy="1477328"/>
          </a:xfrm>
          <a:prstGeom prst="rect">
            <a:avLst/>
          </a:prstGeom>
          <a:noFill/>
          <a:ln>
            <a:solidFill>
              <a:schemeClr val="accent1"/>
            </a:solidFill>
          </a:ln>
        </p:spPr>
        <p:txBody>
          <a:bodyPr wrap="square" rtlCol="0">
            <a:spAutoFit/>
          </a:bodyPr>
          <a:lstStyle/>
          <a:p>
            <a:r>
              <a:rPr lang="zh-CN" altLang="en-US" dirty="0">
                <a:ea typeface="黑体" panose="02010609060101010101" pitchFamily="49" charset="-122"/>
              </a:rPr>
              <a:t>集中优化一条轨迹上的状态时，远离该轨迹的状态的估计值可能会发生较大偏离</a:t>
            </a:r>
            <a:endParaRPr lang="zh-CN" altLang="en-US" dirty="0">
              <a:ea typeface="黑体" panose="02010609060101010101" pitchFamily="49" charset="-122"/>
            </a:endParaRPr>
          </a:p>
        </p:txBody>
      </p:sp>
      <p:cxnSp>
        <p:nvCxnSpPr>
          <p:cNvPr id="47" name="直接连接符 46"/>
          <p:cNvCxnSpPr/>
          <p:nvPr/>
        </p:nvCxnSpPr>
        <p:spPr>
          <a:xfrm>
            <a:off x="3633849" y="6075443"/>
            <a:ext cx="2863015"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919601" y="6063568"/>
            <a:ext cx="132187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4959314" y="623691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预测值</a:t>
            </a:r>
            <a:endParaRPr lang="zh-CN" altLang="en-US" b="1" dirty="0">
              <a:latin typeface="微软雅黑" panose="020B0503020204020204" pitchFamily="34" charset="-122"/>
              <a:ea typeface="微软雅黑" panose="020B0503020204020204" pitchFamily="34" charset="-122"/>
            </a:endParaRPr>
          </a:p>
        </p:txBody>
      </p:sp>
      <p:sp>
        <p:nvSpPr>
          <p:cNvPr id="50" name="矩形 49"/>
          <p:cNvSpPr/>
          <p:nvPr/>
        </p:nvSpPr>
        <p:spPr>
          <a:xfrm>
            <a:off x="7216032" y="6225432"/>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当前值</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博弈论与计算机科学</a:t>
            </a:r>
            <a:endParaRPr lang="zh-CN" altLang="en-US" dirty="0"/>
          </a:p>
        </p:txBody>
      </p:sp>
      <p:sp>
        <p:nvSpPr>
          <p:cNvPr id="3" name="内容占位符 2"/>
          <p:cNvSpPr>
            <a:spLocks noGrp="1"/>
          </p:cNvSpPr>
          <p:nvPr>
            <p:ph idx="1"/>
          </p:nvPr>
        </p:nvSpPr>
        <p:spPr>
          <a:xfrm>
            <a:off x="394447" y="789709"/>
            <a:ext cx="11355295" cy="5915887"/>
          </a:xfrm>
        </p:spPr>
        <p:txBody>
          <a:bodyPr>
            <a:normAutofit/>
          </a:bodyPr>
          <a:lstStyle/>
          <a:p>
            <a:r>
              <a:rPr lang="zh-CN" altLang="en-US" dirty="0"/>
              <a:t>博弈论与计算机科学的交叉领域非常多</a:t>
            </a:r>
            <a:endParaRPr lang="zh-CN" altLang="en-US" dirty="0"/>
          </a:p>
          <a:p>
            <a:pPr lvl="1"/>
            <a:r>
              <a:rPr lang="zh-CN" altLang="en-US" dirty="0"/>
              <a:t>理论计算机科学：算法博弈论</a:t>
            </a:r>
            <a:endParaRPr lang="zh-CN" altLang="en-US" dirty="0"/>
          </a:p>
          <a:p>
            <a:pPr lvl="1"/>
            <a:r>
              <a:rPr lang="zh-CN" altLang="en-US" dirty="0"/>
              <a:t>人工智能：多智能体系统、</a:t>
            </a:r>
            <a:r>
              <a:rPr lang="en-US" altLang="zh-CN" dirty="0"/>
              <a:t>AI</a:t>
            </a:r>
            <a:r>
              <a:rPr lang="zh-CN" altLang="en-US" dirty="0"/>
              <a:t>玩家、人机交互、广告推荐</a:t>
            </a:r>
            <a:endParaRPr lang="en-US" altLang="zh-CN" dirty="0"/>
          </a:p>
          <a:p>
            <a:pPr lvl="1"/>
            <a:r>
              <a:rPr lang="zh-CN" altLang="en-US" dirty="0"/>
              <a:t>互联网：互联网经济、共享经济</a:t>
            </a:r>
            <a:endParaRPr lang="zh-CN" altLang="en-US" dirty="0"/>
          </a:p>
          <a:p>
            <a:pPr lvl="1"/>
            <a:r>
              <a:rPr lang="zh-CN" altLang="en-US" dirty="0"/>
              <a:t>分布式系统：区块链</a:t>
            </a:r>
            <a:endParaRPr lang="zh-CN" altLang="en-US" dirty="0"/>
          </a:p>
          <a:p>
            <a:r>
              <a:rPr lang="zh-CN" altLang="en-US" dirty="0"/>
              <a:t>人工智能与博弈论相结合的两个主要方向</a:t>
            </a:r>
            <a:endParaRPr lang="zh-CN" altLang="en-US" dirty="0"/>
          </a:p>
          <a:p>
            <a:pPr lvl="1"/>
            <a:r>
              <a:rPr lang="zh-CN" altLang="en-US" dirty="0"/>
              <a:t>博弈策略的求解</a:t>
            </a:r>
            <a:endParaRPr lang="zh-CN" altLang="en-US" dirty="0"/>
          </a:p>
          <a:p>
            <a:pPr lvl="1"/>
            <a:r>
              <a:rPr lang="zh-CN" altLang="en-US" dirty="0"/>
              <a:t>博弈规则的设计</a:t>
            </a:r>
            <a:endParaRPr lang="zh-CN" altLang="en-US" dirty="0"/>
          </a:p>
        </p:txBody>
      </p:sp>
      <p:pic>
        <p:nvPicPr>
          <p:cNvPr id="4" name="Picture 6"/>
          <p:cNvPicPr>
            <a:picLocks noChangeAspect="1"/>
          </p:cNvPicPr>
          <p:nvPr/>
        </p:nvPicPr>
        <p:blipFill>
          <a:blip r:embed="rId1"/>
          <a:stretch>
            <a:fillRect/>
          </a:stretch>
        </p:blipFill>
        <p:spPr>
          <a:xfrm>
            <a:off x="9345988" y="2737430"/>
            <a:ext cx="2149326" cy="2815315"/>
          </a:xfrm>
          <a:prstGeom prst="rect">
            <a:avLst/>
          </a:prstGeom>
        </p:spPr>
      </p:pic>
      <p:sp>
        <p:nvSpPr>
          <p:cNvPr id="5" name="矩形 4"/>
          <p:cNvSpPr/>
          <p:nvPr/>
        </p:nvSpPr>
        <p:spPr>
          <a:xfrm>
            <a:off x="8640147" y="5552745"/>
            <a:ext cx="3390124" cy="830997"/>
          </a:xfrm>
          <a:prstGeom prst="rect">
            <a:avLst/>
          </a:prstGeom>
        </p:spPr>
        <p:txBody>
          <a:bodyPr wrap="square">
            <a:spAutoFit/>
          </a:bodyPr>
          <a:lstStyle/>
          <a:p>
            <a:pPr algn="ctr">
              <a:lnSpc>
                <a:spcPct val="100000"/>
              </a:lnSpc>
            </a:pPr>
            <a:r>
              <a:rPr lang="zh-CN" altLang="en-US" sz="2400" dirty="0">
                <a:latin typeface="黑体" panose="02010609060101010101" pitchFamily="49" charset="-122"/>
                <a:ea typeface="黑体" panose="02010609060101010101" pitchFamily="49" charset="-122"/>
              </a:rPr>
              <a:t>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诺依曼：现代</a:t>
            </a:r>
            <a:r>
              <a:rPr lang="zh-CN" altLang="en-US" sz="2400" dirty="0">
                <a:solidFill>
                  <a:schemeClr val="accent1"/>
                </a:solidFill>
                <a:latin typeface="黑体" panose="02010609060101010101" pitchFamily="49" charset="-122"/>
                <a:ea typeface="黑体" panose="02010609060101010101" pitchFamily="49" charset="-122"/>
              </a:rPr>
              <a:t>计算机</a:t>
            </a:r>
            <a:r>
              <a:rPr lang="zh-CN" altLang="en-US" sz="2400" dirty="0">
                <a:latin typeface="黑体" panose="02010609060101010101" pitchFamily="49" charset="-122"/>
                <a:ea typeface="黑体" panose="02010609060101010101" pitchFamily="49" charset="-122"/>
              </a:rPr>
              <a:t>之父</a:t>
            </a:r>
            <a:r>
              <a:rPr lang="en-US" altLang="zh-CN" sz="2400" dirty="0">
                <a:latin typeface="黑体" panose="02010609060101010101" pitchFamily="49" charset="-122"/>
                <a:ea typeface="黑体" panose="02010609060101010101" pitchFamily="49" charset="-122"/>
              </a:rPr>
              <a:t>+</a:t>
            </a:r>
            <a:r>
              <a:rPr lang="zh-CN" altLang="en-US" sz="2400" dirty="0">
                <a:solidFill>
                  <a:schemeClr val="accent1"/>
                </a:solidFill>
                <a:latin typeface="黑体" panose="02010609060101010101" pitchFamily="49" charset="-122"/>
                <a:ea typeface="黑体" panose="02010609060101010101" pitchFamily="49" charset="-122"/>
              </a:rPr>
              <a:t>博弈论</a:t>
            </a:r>
            <a:r>
              <a:rPr lang="zh-CN" altLang="en-US" sz="2400" dirty="0">
                <a:latin typeface="黑体" panose="02010609060101010101" pitchFamily="49" charset="-122"/>
                <a:ea typeface="黑体" panose="02010609060101010101" pitchFamily="49" charset="-122"/>
              </a:rPr>
              <a:t>之父</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博弈策略求解</a:t>
            </a:r>
            <a:endParaRPr lang="zh-CN" altLang="en-US" dirty="0"/>
          </a:p>
        </p:txBody>
      </p:sp>
      <p:sp>
        <p:nvSpPr>
          <p:cNvPr id="3" name="内容占位符 2"/>
          <p:cNvSpPr>
            <a:spLocks noGrp="1"/>
          </p:cNvSpPr>
          <p:nvPr>
            <p:ph idx="1"/>
          </p:nvPr>
        </p:nvSpPr>
        <p:spPr/>
        <p:txBody>
          <a:bodyPr>
            <a:normAutofit/>
          </a:bodyPr>
          <a:lstStyle/>
          <a:p>
            <a:r>
              <a:rPr lang="zh-CN" altLang="en-US" dirty="0"/>
              <a:t>动机</a:t>
            </a:r>
            <a:endParaRPr lang="zh-CN" altLang="en-US" dirty="0"/>
          </a:p>
          <a:p>
            <a:pPr lvl="1"/>
            <a:r>
              <a:rPr lang="zh-CN" altLang="en-US" dirty="0"/>
              <a:t>博弈论提供了许多问题的数学模型</a:t>
            </a:r>
            <a:endParaRPr lang="zh-CN" altLang="en-US" dirty="0"/>
          </a:p>
          <a:p>
            <a:pPr lvl="1"/>
            <a:r>
              <a:rPr lang="zh-CN" altLang="en-US" dirty="0"/>
              <a:t>纳什定理确定了博弈过程问题存在解</a:t>
            </a:r>
            <a:endParaRPr lang="en-US" altLang="zh-CN" dirty="0"/>
          </a:p>
          <a:p>
            <a:pPr lvl="1"/>
            <a:r>
              <a:rPr lang="zh-CN" altLang="en-US" dirty="0"/>
              <a:t>人工智能模型可用来求解均衡局面或者最优策略</a:t>
            </a:r>
            <a:endParaRPr lang="zh-CN" altLang="en-US" dirty="0"/>
          </a:p>
          <a:p>
            <a:r>
              <a:rPr lang="zh-CN" altLang="en-US" dirty="0"/>
              <a:t>主要问题</a:t>
            </a:r>
            <a:endParaRPr lang="zh-CN" altLang="en-US" dirty="0"/>
          </a:p>
          <a:p>
            <a:pPr lvl="1"/>
            <a:r>
              <a:rPr lang="zh-CN" altLang="en-US" dirty="0"/>
              <a:t>如何高效求解博弈玩家的策略以及博弈的均衡局势？</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博弈策略求解</a:t>
            </a:r>
            <a:endParaRPr lang="zh-CN" altLang="en-US" dirty="0"/>
          </a:p>
        </p:txBody>
      </p:sp>
      <p:sp>
        <p:nvSpPr>
          <p:cNvPr id="3" name="内容占位符 2"/>
          <p:cNvSpPr>
            <a:spLocks noGrp="1"/>
          </p:cNvSpPr>
          <p:nvPr>
            <p:ph idx="1"/>
          </p:nvPr>
        </p:nvSpPr>
        <p:spPr/>
        <p:txBody>
          <a:bodyPr>
            <a:normAutofit/>
          </a:bodyPr>
          <a:lstStyle/>
          <a:p>
            <a:r>
              <a:rPr lang="zh-CN" altLang="en-US" dirty="0"/>
              <a:t>应用领域</a:t>
            </a:r>
            <a:endParaRPr lang="zh-CN" altLang="en-US" dirty="0"/>
          </a:p>
          <a:p>
            <a:pPr lvl="1"/>
            <a:r>
              <a:rPr lang="zh-CN" altLang="en-US" dirty="0"/>
              <a:t>大规模搜索空间的问题求解：围棋</a:t>
            </a:r>
            <a:endParaRPr lang="en-US" altLang="zh-CN" dirty="0"/>
          </a:p>
          <a:p>
            <a:pPr lvl="1"/>
            <a:r>
              <a:rPr lang="zh-CN" altLang="en-US" dirty="0"/>
              <a:t>非完全信息博弈问题求解：德州扑克</a:t>
            </a:r>
            <a:endParaRPr lang="en-US" altLang="zh-CN" dirty="0"/>
          </a:p>
          <a:p>
            <a:pPr lvl="1"/>
            <a:r>
              <a:rPr lang="zh-CN" altLang="en-US" dirty="0"/>
              <a:t>网络对战游戏智能：</a:t>
            </a:r>
            <a:r>
              <a:rPr lang="en-US" altLang="zh-CN" dirty="0" err="1"/>
              <a:t>Dota</a:t>
            </a:r>
            <a:r>
              <a:rPr lang="zh-CN" altLang="en-US" dirty="0"/>
              <a:t>、星球大战</a:t>
            </a:r>
            <a:endParaRPr lang="en-US" altLang="zh-CN" dirty="0"/>
          </a:p>
          <a:p>
            <a:pPr lvl="1"/>
            <a:r>
              <a:rPr lang="zh-CN" altLang="en-US" dirty="0"/>
              <a:t>动态博弈的均衡解：厂家竞争、信息安全</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遗憾最小化算法</a:t>
            </a:r>
            <a:r>
              <a:rPr lang="en-US" altLang="zh-CN" dirty="0">
                <a:latin typeface="Times New Roman" panose="02020603050405020304" pitchFamily="16" charset="0"/>
                <a:cs typeface="Times New Roman" panose="02020603050405020304" pitchFamily="16" charset="0"/>
              </a:rPr>
              <a:t> (Regret Minimization) </a:t>
            </a:r>
            <a:r>
              <a:rPr lang="zh-CN" altLang="en-US" dirty="0">
                <a:latin typeface="Times New Roman" panose="02020603050405020304" pitchFamily="16" charset="0"/>
                <a:cs typeface="Times New Roman" panose="02020603050405020304" pitchFamily="16" charset="0"/>
              </a:rPr>
              <a:t>：</a:t>
            </a:r>
            <a:r>
              <a:rPr lang="zh-CN" altLang="en-US" dirty="0">
                <a:solidFill>
                  <a:srgbClr val="0070C0"/>
                </a:solidFill>
                <a:latin typeface="Times New Roman" panose="02020603050405020304" pitchFamily="16" charset="0"/>
                <a:cs typeface="Times New Roman" panose="02020603050405020304" pitchFamily="16" charset="0"/>
              </a:rPr>
              <a:t>若干定义</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玩家</a:t>
                </a:r>
                <a14:m>
                  <m:oMath xmlns:m="http://schemas.openxmlformats.org/officeDocument/2006/math">
                    <m:r>
                      <a:rPr lang="en-US" altLang="zh-CN">
                        <a:latin typeface="Cambria Math" panose="02040503050406030204" pitchFamily="18" charset="0"/>
                      </a:rPr>
                      <m:t>𝑖</m:t>
                    </m:r>
                  </m:oMath>
                </a14:m>
                <a:r>
                  <a:rPr lang="zh-CN" altLang="en-US" dirty="0"/>
                  <a:t>所采用的策略为</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𝑖</m:t>
                        </m:r>
                      </m:sub>
                    </m:sSub>
                  </m:oMath>
                </a14:m>
                <a:r>
                  <a:rPr lang="zh-CN" altLang="en-US" dirty="0"/>
                  <a:t>，一个策略组</a:t>
                </a:r>
                <a14:m>
                  <m:oMath xmlns:m="http://schemas.openxmlformats.org/officeDocument/2006/math">
                    <m:r>
                      <a:rPr lang="zh-CN" altLang="en-US">
                        <a:latin typeface="Cambria Math" panose="02040503050406030204" pitchFamily="18" charset="0"/>
                      </a:rPr>
                      <m:t>𝜎</m:t>
                    </m:r>
                  </m:oMath>
                </a14:m>
                <a:r>
                  <a:rPr lang="zh-CN" altLang="en-US" dirty="0"/>
                  <a:t>包含所有玩家策略</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𝜎</m:t>
                      </m:r>
                      <m:r>
                        <a:rPr lang="en-US" altLang="zh-CN">
                          <a:latin typeface="Cambria Math" panose="02040503050406030204" pitchFamily="18" charset="0"/>
                        </a:rPr>
                        <m:t>=</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m:t>
                          </m:r>
                          <m:r>
                            <a:rPr lang="en-US" altLang="zh-CN">
                              <a:latin typeface="Cambria Math" panose="02040503050406030204" pitchFamily="18" charset="0"/>
                            </a:rPr>
                            <m:t>𝑁</m:t>
                          </m:r>
                          <m:r>
                            <a:rPr lang="en-US" altLang="zh-CN">
                              <a:latin typeface="Cambria Math" panose="02040503050406030204" pitchFamily="18" charset="0"/>
                            </a:rPr>
                            <m:t>|</m:t>
                          </m:r>
                        </m:sub>
                      </m:sSub>
                      <m:r>
                        <a:rPr lang="en-US" altLang="zh-CN" i="1">
                          <a:latin typeface="Cambria Math" panose="02040503050406030204" pitchFamily="18" charset="0"/>
                        </a:rPr>
                        <m:t>)</m:t>
                      </m:r>
                    </m:oMath>
                  </m:oMathPara>
                </a14:m>
                <a:endParaRPr lang="en-US" altLang="zh-CN" dirty="0"/>
              </a:p>
              <a:p>
                <a:pPr lvl="1"/>
                <a:r>
                  <a:rPr lang="zh-CN" altLang="en-US" dirty="0"/>
                  <a:t>玩家</a:t>
                </a:r>
                <a14:m>
                  <m:oMath xmlns:m="http://schemas.openxmlformats.org/officeDocument/2006/math">
                    <m:r>
                      <a:rPr lang="en-US" altLang="zh-CN">
                        <a:latin typeface="Cambria Math" panose="02040503050406030204" pitchFamily="18" charset="0"/>
                      </a:rPr>
                      <m:t>𝑖</m:t>
                    </m:r>
                  </m:oMath>
                </a14:m>
                <a:r>
                  <a:rPr lang="zh-CN" altLang="en-US" dirty="0"/>
                  <a:t>的策略空间用</a:t>
                </a:r>
                <a14:m>
                  <m:oMath xmlns:m="http://schemas.openxmlformats.org/officeDocument/2006/math">
                    <m:sSub>
                      <m:sSubPr>
                        <m:ctrlPr>
                          <a:rPr lang="en-US" altLang="zh-CN" i="1">
                            <a:latin typeface="Cambria Math" panose="02040503050406030204" pitchFamily="18" charset="0"/>
                          </a:rPr>
                        </m:ctrlPr>
                      </m:sSubPr>
                      <m:e>
                        <m:r>
                          <m:rPr>
                            <m:sty m:val="p"/>
                          </m:rPr>
                          <a:rPr lang="el-GR" altLang="zh-CN">
                            <a:latin typeface="Cambria Math" panose="02040503050406030204" pitchFamily="18" charset="0"/>
                          </a:rPr>
                          <m:t>Σ</m:t>
                        </m:r>
                      </m:e>
                      <m:sub>
                        <m:r>
                          <a:rPr lang="en-US" altLang="zh-CN">
                            <a:latin typeface="Cambria Math" panose="02040503050406030204" pitchFamily="18" charset="0"/>
                          </a:rPr>
                          <m:t>𝑖</m:t>
                        </m:r>
                      </m:sub>
                    </m:sSub>
                  </m:oMath>
                </a14:m>
                <a:r>
                  <a:rPr lang="zh-CN" altLang="en-US" dirty="0"/>
                  <a:t>表示。</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m:t>
                        </m:r>
                        <m:r>
                          <a:rPr lang="en-US" altLang="zh-CN">
                            <a:latin typeface="Cambria Math" panose="02040503050406030204" pitchFamily="18" charset="0"/>
                          </a:rPr>
                          <m:t>𝑖</m:t>
                        </m:r>
                      </m:sub>
                    </m:sSub>
                  </m:oMath>
                </a14:m>
                <a:r>
                  <a:rPr lang="zh-CN" altLang="en-US" dirty="0"/>
                  <a:t> 表示</a:t>
                </a:r>
                <a14:m>
                  <m:oMath xmlns:m="http://schemas.openxmlformats.org/officeDocument/2006/math">
                    <m:r>
                      <a:rPr lang="zh-CN" altLang="en-US">
                        <a:latin typeface="Cambria Math" panose="02040503050406030204" pitchFamily="18" charset="0"/>
                      </a:rPr>
                      <m:t>𝜎</m:t>
                    </m:r>
                  </m:oMath>
                </a14:m>
                <a:r>
                  <a:rPr lang="zh-CN" altLang="en-US" dirty="0"/>
                  <a:t>中除了</a:t>
                </a:r>
                <a14:m>
                  <m:oMath xmlns:m="http://schemas.openxmlformats.org/officeDocument/2006/math">
                    <m:sSub>
                      <m:sSubPr>
                        <m:ctrlPr>
                          <a:rPr lang="en-US" altLang="zh-CN" i="1">
                            <a:latin typeface="Cambria Math" panose="02040503050406030204" pitchFamily="18" charset="0"/>
                          </a:rPr>
                        </m:ctrlPr>
                      </m:sSubPr>
                      <m:e>
                        <m:r>
                          <a:rPr lang="zh-CN" altLang="en-US">
                            <a:latin typeface="Cambria Math" panose="02040503050406030204" pitchFamily="18" charset="0"/>
                          </a:rPr>
                          <m:t>𝜎</m:t>
                        </m:r>
                      </m:e>
                      <m:sub>
                        <m:r>
                          <a:rPr lang="en-US" altLang="zh-CN">
                            <a:latin typeface="Cambria Math" panose="02040503050406030204" pitchFamily="18" charset="0"/>
                          </a:rPr>
                          <m:t>𝑖</m:t>
                        </m:r>
                      </m:sub>
                    </m:sSub>
                  </m:oMath>
                </a14:m>
                <a:r>
                  <a:rPr lang="zh-CN" altLang="en-US" dirty="0"/>
                  <a:t>之外的策略 。 </a:t>
                </a:r>
                <a:endParaRPr lang="en-US" altLang="zh-CN" dirty="0"/>
              </a:p>
              <a:p>
                <a:r>
                  <a:rPr lang="zh-CN" altLang="en-US" dirty="0"/>
                  <a:t>玩家</a:t>
                </a:r>
                <a14:m>
                  <m:oMath xmlns:m="http://schemas.openxmlformats.org/officeDocument/2006/math">
                    <m:r>
                      <a:rPr lang="en-US" altLang="zh-CN">
                        <a:latin typeface="Cambria Math" panose="02040503050406030204" pitchFamily="18" charset="0"/>
                      </a:rPr>
                      <m:t>𝑖</m:t>
                    </m:r>
                  </m:oMath>
                </a14:m>
                <a:r>
                  <a:rPr lang="zh-CN" altLang="en-US" dirty="0"/>
                  <a:t>在给定策略</a:t>
                </a:r>
                <a14:m>
                  <m:oMath xmlns:m="http://schemas.openxmlformats.org/officeDocument/2006/math">
                    <m:r>
                      <a:rPr lang="zh-CN" altLang="en-US">
                        <a:latin typeface="Cambria Math" panose="02040503050406030204" pitchFamily="18" charset="0"/>
                      </a:rPr>
                      <m:t>𝜎</m:t>
                    </m:r>
                  </m:oMath>
                </a14:m>
                <a:r>
                  <a:rPr lang="zh-CN" altLang="en-US" dirty="0"/>
                  <a:t>下的期望收益为：</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𝑢</m:t>
                        </m:r>
                      </m:e>
                      <m:sub>
                        <m:r>
                          <a:rPr lang="en-US" altLang="zh-CN">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a:latin typeface="Cambria Math" panose="02040503050406030204" pitchFamily="18" charset="0"/>
                          </a:rPr>
                          <m:t>𝜎</m:t>
                        </m:r>
                      </m:e>
                    </m:d>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1"/>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遗憾最小化算法：</a:t>
            </a:r>
            <a:r>
              <a:rPr lang="zh-CN" altLang="en-US" dirty="0">
                <a:solidFill>
                  <a:srgbClr val="0070C0"/>
                </a:solidFill>
                <a:latin typeface="Times New Roman" panose="02020603050405020304" pitchFamily="16" charset="0"/>
                <a:cs typeface="Times New Roman" panose="02020603050405020304" pitchFamily="16" charset="0"/>
              </a:rPr>
              <a:t>最佳反应策略与纳什均衡</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3100" dirty="0"/>
                  <a:t>玩家</a:t>
                </a:r>
                <a14:m>
                  <m:oMath xmlns:m="http://schemas.openxmlformats.org/officeDocument/2006/math">
                    <m:r>
                      <a:rPr lang="en-US" altLang="zh-CN" sz="3100">
                        <a:latin typeface="Cambria Math" panose="02040503050406030204" pitchFamily="18" charset="0"/>
                      </a:rPr>
                      <m:t>𝑖</m:t>
                    </m:r>
                  </m:oMath>
                </a14:m>
                <a:r>
                  <a:rPr lang="zh-CN" altLang="en-US" sz="3100" dirty="0"/>
                  <a:t>对于所有其他玩家的策略组</a:t>
                </a:r>
                <a14:m>
                  <m:oMath xmlns:m="http://schemas.openxmlformats.org/officeDocument/2006/math">
                    <m:sSub>
                      <m:sSubPr>
                        <m:ctrlPr>
                          <a:rPr lang="en-US" altLang="zh-CN" sz="3100" i="1">
                            <a:latin typeface="Cambria Math" panose="02040503050406030204" pitchFamily="18" charset="0"/>
                          </a:rPr>
                        </m:ctrlPr>
                      </m:sSubPr>
                      <m:e>
                        <m:r>
                          <a:rPr lang="zh-CN" altLang="en-US" sz="3100">
                            <a:latin typeface="Cambria Math" panose="02040503050406030204" pitchFamily="18" charset="0"/>
                          </a:rPr>
                          <m:t>𝜎</m:t>
                        </m:r>
                      </m:e>
                      <m:sub>
                        <m:r>
                          <a:rPr lang="en-US" altLang="zh-CN" sz="3100">
                            <a:latin typeface="Cambria Math" panose="02040503050406030204" pitchFamily="18" charset="0"/>
                          </a:rPr>
                          <m:t>−</m:t>
                        </m:r>
                        <m:r>
                          <a:rPr lang="en-US" altLang="zh-CN" sz="3100">
                            <a:latin typeface="Cambria Math" panose="02040503050406030204" pitchFamily="18" charset="0"/>
                          </a:rPr>
                          <m:t>𝑖</m:t>
                        </m:r>
                      </m:sub>
                    </m:sSub>
                  </m:oMath>
                </a14:m>
                <a:r>
                  <a:rPr lang="zh-CN" altLang="en-US" sz="3100" dirty="0"/>
                  <a:t>的</a:t>
                </a:r>
                <a:r>
                  <a:rPr lang="zh-CN" altLang="en-US" sz="3100" dirty="0">
                    <a:solidFill>
                      <a:srgbClr val="C00000"/>
                    </a:solidFill>
                  </a:rPr>
                  <a:t>最佳反应策略</a:t>
                </a:r>
                <a14:m>
                  <m:oMath xmlns:m="http://schemas.openxmlformats.org/officeDocument/2006/math">
                    <m:sSubSup>
                      <m:sSubSupPr>
                        <m:ctrlPr>
                          <a:rPr lang="zh-CN" altLang="zh-CN" sz="3100" i="1">
                            <a:latin typeface="Cambria Math" panose="02040503050406030204" pitchFamily="18" charset="0"/>
                          </a:rPr>
                        </m:ctrlPr>
                      </m:sSubSupPr>
                      <m:e>
                        <m:r>
                          <a:rPr lang="zh-CN" altLang="en-US"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oMath>
                </a14:m>
                <a:r>
                  <a:rPr lang="zh-CN" altLang="en-US" sz="3100" dirty="0"/>
                  <a:t>满足：</a:t>
                </a:r>
                <a:r>
                  <a:rPr lang="en-US" altLang="zh-CN" sz="3100" dirty="0"/>
                  <a:t> </a:t>
                </a:r>
                <a:endParaRPr lang="en-US" altLang="zh-CN" sz="3100" dirty="0"/>
              </a:p>
              <a:p>
                <a:pPr marL="0" indent="0">
                  <a:buNone/>
                </a:pPr>
                <a14:m>
                  <m:oMathPara xmlns:m="http://schemas.openxmlformats.org/officeDocument/2006/math">
                    <m:oMathParaPr>
                      <m:jc m:val="centerGroup"/>
                    </m:oMathParaPr>
                    <m:oMath xmlns:m="http://schemas.openxmlformats.org/officeDocument/2006/math">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𝑢</m:t>
                          </m:r>
                        </m:e>
                        <m:sub>
                          <m:r>
                            <a:rPr lang="en-US" altLang="zh-CN" sz="3100">
                              <a:latin typeface="Cambria Math" panose="02040503050406030204" pitchFamily="18" charset="0"/>
                            </a:rPr>
                            <m:t>𝑖</m:t>
                          </m:r>
                        </m:sub>
                      </m:sSub>
                      <m:d>
                        <m:dPr>
                          <m:ctrlPr>
                            <a:rPr lang="zh-CN" altLang="zh-CN" sz="3100" i="1">
                              <a:latin typeface="Cambria Math" panose="02040503050406030204" pitchFamily="18" charset="0"/>
                            </a:rPr>
                          </m:ctrlPr>
                        </m:dPr>
                        <m:e>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𝜎</m:t>
                              </m:r>
                            </m:e>
                            <m:sub>
                              <m:r>
                                <a:rPr lang="en-US" altLang="zh-CN" sz="3100">
                                  <a:latin typeface="Cambria Math" panose="02040503050406030204" pitchFamily="18" charset="0"/>
                                </a:rPr>
                                <m:t>−</m:t>
                              </m:r>
                              <m:r>
                                <a:rPr lang="en-US" altLang="zh-CN" sz="3100">
                                  <a:latin typeface="Cambria Math" panose="02040503050406030204" pitchFamily="18" charset="0"/>
                                </a:rPr>
                                <m:t>𝑖</m:t>
                              </m:r>
                            </m:sub>
                          </m:sSub>
                        </m:e>
                      </m:d>
                      <m:r>
                        <a:rPr lang="en-US" altLang="zh-CN" sz="3100">
                          <a:latin typeface="Cambria Math" panose="02040503050406030204" pitchFamily="18" charset="0"/>
                        </a:rPr>
                        <m:t>≥</m:t>
                      </m:r>
                      <m:func>
                        <m:funcPr>
                          <m:ctrlPr>
                            <a:rPr lang="zh-CN" altLang="zh-CN" sz="3100" i="1">
                              <a:latin typeface="Cambria Math" panose="02040503050406030204" pitchFamily="18" charset="0"/>
                            </a:rPr>
                          </m:ctrlPr>
                        </m:funcPr>
                        <m:fName>
                          <m:limLow>
                            <m:limLowPr>
                              <m:ctrlPr>
                                <a:rPr lang="zh-CN" altLang="zh-CN" sz="3100" i="1">
                                  <a:latin typeface="Cambria Math" panose="02040503050406030204" pitchFamily="18" charset="0"/>
                                </a:rPr>
                              </m:ctrlPr>
                            </m:limLowPr>
                            <m:e>
                              <m:r>
                                <m:rPr>
                                  <m:sty m:val="p"/>
                                </m:rPr>
                                <a:rPr lang="en-US" altLang="zh-CN" sz="3100">
                                  <a:latin typeface="Cambria Math" panose="02040503050406030204" pitchFamily="18" charset="0"/>
                                </a:rPr>
                                <m:t>max</m:t>
                              </m:r>
                            </m:e>
                            <m:lim>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
                                <m:sSubPr>
                                  <m:ctrlPr>
                                    <a:rPr lang="zh-CN" altLang="zh-CN" sz="3100" i="1">
                                      <a:latin typeface="Cambria Math" panose="02040503050406030204" pitchFamily="18" charset="0"/>
                                    </a:rPr>
                                  </m:ctrlPr>
                                </m:sSubPr>
                                <m:e>
                                  <m:r>
                                    <m:rPr>
                                      <m:sty m:val="p"/>
                                    </m:rPr>
                                    <a:rPr lang="en-US" altLang="zh-CN" sz="3100">
                                      <a:latin typeface="Cambria Math" panose="02040503050406030204" pitchFamily="18" charset="0"/>
                                    </a:rPr>
                                    <m:t>Σ</m:t>
                                  </m:r>
                                </m:e>
                                <m:sub>
                                  <m:r>
                                    <a:rPr lang="en-US" altLang="zh-CN" sz="3100">
                                      <a:latin typeface="Cambria Math" panose="02040503050406030204" pitchFamily="18" charset="0"/>
                                    </a:rPr>
                                    <m:t>𝑖</m:t>
                                  </m:r>
                                </m:sub>
                              </m:sSub>
                            </m:lim>
                          </m:limLow>
                        </m:fName>
                        <m:e>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𝑢</m:t>
                              </m:r>
                            </m:e>
                            <m:sub>
                              <m:r>
                                <a:rPr lang="en-US" altLang="zh-CN" sz="3100">
                                  <a:latin typeface="Cambria Math" panose="02040503050406030204" pitchFamily="18" charset="0"/>
                                </a:rPr>
                                <m:t>𝑖</m:t>
                              </m:r>
                            </m:sub>
                          </m:sSub>
                          <m:r>
                            <a:rPr lang="en-US" altLang="zh-CN" sz="3100" i="1" smtClean="0">
                              <a:latin typeface="Cambria Math" panose="02040503050406030204" pitchFamily="18" charset="0"/>
                            </a:rPr>
                            <m:t> (</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𝜎</m:t>
                              </m:r>
                            </m:e>
                            <m:sub>
                              <m:r>
                                <a:rPr lang="en-US" altLang="zh-CN" sz="3100">
                                  <a:latin typeface="Cambria Math" panose="02040503050406030204" pitchFamily="18" charset="0"/>
                                </a:rPr>
                                <m:t>−</m:t>
                              </m:r>
                              <m:r>
                                <a:rPr lang="en-US" altLang="zh-CN" sz="3100">
                                  <a:latin typeface="Cambria Math" panose="02040503050406030204" pitchFamily="18" charset="0"/>
                                </a:rPr>
                                <m:t>𝑖</m:t>
                              </m:r>
                            </m:sub>
                          </m:sSub>
                          <m:r>
                            <a:rPr lang="en-US" altLang="zh-CN" sz="3100" i="1" smtClean="0">
                              <a:latin typeface="Cambria Math" panose="02040503050406030204" pitchFamily="18" charset="0"/>
                            </a:rPr>
                            <m:t>) </m:t>
                          </m:r>
                        </m:e>
                      </m:func>
                    </m:oMath>
                  </m:oMathPara>
                </a14:m>
                <a:endParaRPr lang="en-US" altLang="zh-CN" sz="2900" dirty="0"/>
              </a:p>
              <a:p>
                <a:r>
                  <a:rPr lang="zh-CN" altLang="en-US" sz="3100" dirty="0"/>
                  <a:t>策略组</a:t>
                </a:r>
                <a14:m>
                  <m:oMath xmlns:m="http://schemas.openxmlformats.org/officeDocument/2006/math">
                    <m:r>
                      <a:rPr lang="zh-CN" altLang="en-US" sz="3100">
                        <a:latin typeface="Cambria Math" panose="02040503050406030204" pitchFamily="18" charset="0"/>
                      </a:rPr>
                      <m:t>𝜎</m:t>
                    </m:r>
                    <m:r>
                      <a:rPr lang="en-US" altLang="zh-CN" sz="3100">
                        <a:latin typeface="Cambria Math" panose="02040503050406030204" pitchFamily="18" charset="0"/>
                      </a:rPr>
                      <m:t>=</m:t>
                    </m:r>
                    <m:r>
                      <a:rPr lang="en-US" altLang="zh-CN" sz="3100" i="1" smtClean="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1</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2</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m:t>
                        </m:r>
                        <m:r>
                          <a:rPr lang="en-US" altLang="zh-CN" sz="3100">
                            <a:latin typeface="Cambria Math" panose="02040503050406030204" pitchFamily="18" charset="0"/>
                          </a:rPr>
                          <m:t>𝑁</m:t>
                        </m:r>
                        <m:r>
                          <a:rPr lang="en-US" altLang="zh-CN" sz="3100">
                            <a:latin typeface="Cambria Math" panose="02040503050406030204" pitchFamily="18" charset="0"/>
                          </a:rPr>
                          <m:t>|</m:t>
                        </m:r>
                      </m:sub>
                      <m:sup>
                        <m:r>
                          <a:rPr lang="en-US" altLang="zh-CN" sz="3100">
                            <a:latin typeface="Cambria Math" panose="02040503050406030204" pitchFamily="18" charset="0"/>
                          </a:rPr>
                          <m:t>∗</m:t>
                        </m:r>
                      </m:sup>
                    </m:sSubSup>
                    <m:r>
                      <a:rPr lang="en-US" altLang="zh-CN" sz="3100" i="1" smtClean="0">
                        <a:latin typeface="Cambria Math" panose="02040503050406030204" pitchFamily="18" charset="0"/>
                      </a:rPr>
                      <m:t>) </m:t>
                    </m:r>
                  </m:oMath>
                </a14:m>
                <a:r>
                  <a:rPr lang="zh-CN" altLang="en-US" sz="3100" dirty="0"/>
                  <a:t>是</a:t>
                </a:r>
                <a:r>
                  <a:rPr lang="zh-CN" altLang="en-US" sz="3100" dirty="0">
                    <a:solidFill>
                      <a:srgbClr val="C00000"/>
                    </a:solidFill>
                  </a:rPr>
                  <a:t>纳什均衡</a:t>
                </a:r>
                <a:r>
                  <a:rPr lang="zh-CN" altLang="en-US" sz="3100" dirty="0"/>
                  <a:t>当且仅当对每个玩家</a:t>
                </a:r>
                <a14:m>
                  <m:oMath xmlns:m="http://schemas.openxmlformats.org/officeDocument/2006/math">
                    <m:r>
                      <a:rPr lang="en-US" altLang="zh-CN" sz="3100">
                        <a:latin typeface="Cambria Math" panose="02040503050406030204" pitchFamily="18" charset="0"/>
                      </a:rPr>
                      <m:t>𝑖</m:t>
                    </m:r>
                  </m:oMath>
                </a14:m>
                <a:r>
                  <a:rPr lang="zh-CN" altLang="en-US" sz="3100" dirty="0"/>
                  <a:t>：</a:t>
                </a:r>
                <a:endParaRPr lang="en-US" altLang="zh-CN" sz="3100" dirty="0"/>
              </a:p>
              <a:p>
                <a:pPr marL="0" indent="0">
                  <a:buNone/>
                </a:pPr>
                <a14:m>
                  <m:oMathPara xmlns:m="http://schemas.openxmlformats.org/officeDocument/2006/math">
                    <m:oMathParaPr>
                      <m:jc m:val="centerGroup"/>
                    </m:oMathParaPr>
                    <m:oMath xmlns:m="http://schemas.openxmlformats.org/officeDocument/2006/math">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𝑢</m:t>
                          </m:r>
                        </m:e>
                        <m:sub>
                          <m:r>
                            <a:rPr lang="en-US" altLang="zh-CN" sz="3100">
                              <a:latin typeface="Cambria Math" panose="02040503050406030204" pitchFamily="18" charset="0"/>
                            </a:rPr>
                            <m:t>𝑖</m:t>
                          </m:r>
                        </m:sub>
                      </m:sSub>
                      <m:d>
                        <m:dPr>
                          <m:ctrlPr>
                            <a:rPr lang="zh-CN" altLang="zh-CN" sz="3100" i="1">
                              <a:latin typeface="Cambria Math" panose="02040503050406030204" pitchFamily="18" charset="0"/>
                            </a:rPr>
                          </m:ctrlPr>
                        </m:dPr>
                        <m:e>
                          <m:r>
                            <a:rPr lang="zh-CN" altLang="en-US" sz="3100">
                              <a:latin typeface="Cambria Math" panose="02040503050406030204" pitchFamily="18" charset="0"/>
                            </a:rPr>
                            <m:t>𝜎</m:t>
                          </m:r>
                        </m:e>
                      </m:d>
                      <m:r>
                        <a:rPr lang="en-US" altLang="zh-CN" sz="3100">
                          <a:latin typeface="Cambria Math" panose="02040503050406030204" pitchFamily="18" charset="0"/>
                        </a:rPr>
                        <m:t>≥</m:t>
                      </m:r>
                      <m:func>
                        <m:funcPr>
                          <m:ctrlPr>
                            <a:rPr lang="zh-CN" altLang="zh-CN" sz="3100" i="1">
                              <a:latin typeface="Cambria Math" panose="02040503050406030204" pitchFamily="18" charset="0"/>
                            </a:rPr>
                          </m:ctrlPr>
                        </m:funcPr>
                        <m:fName>
                          <m:limLow>
                            <m:limLowPr>
                              <m:ctrlPr>
                                <a:rPr lang="zh-CN" altLang="zh-CN" sz="3100" i="1">
                                  <a:latin typeface="Cambria Math" panose="02040503050406030204" pitchFamily="18" charset="0"/>
                                </a:rPr>
                              </m:ctrlPr>
                            </m:limLowPr>
                            <m:e>
                              <m:r>
                                <m:rPr>
                                  <m:sty m:val="p"/>
                                </m:rPr>
                                <a:rPr lang="en-US" altLang="zh-CN" sz="3100">
                                  <a:latin typeface="Cambria Math" panose="02040503050406030204" pitchFamily="18" charset="0"/>
                                </a:rPr>
                                <m:t>max</m:t>
                              </m:r>
                            </m:e>
                            <m:lim>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
                                <m:sSubPr>
                                  <m:ctrlPr>
                                    <a:rPr lang="zh-CN" altLang="zh-CN" sz="3100" i="1">
                                      <a:latin typeface="Cambria Math" panose="02040503050406030204" pitchFamily="18" charset="0"/>
                                    </a:rPr>
                                  </m:ctrlPr>
                                </m:sSubPr>
                                <m:e>
                                  <m:r>
                                    <m:rPr>
                                      <m:sty m:val="p"/>
                                    </m:rPr>
                                    <a:rPr lang="en-US" altLang="zh-CN" sz="3100">
                                      <a:latin typeface="Cambria Math" panose="02040503050406030204" pitchFamily="18" charset="0"/>
                                    </a:rPr>
                                    <m:t>Σ</m:t>
                                  </m:r>
                                </m:e>
                                <m:sub>
                                  <m:r>
                                    <a:rPr lang="en-US" altLang="zh-CN" sz="3100">
                                      <a:latin typeface="Cambria Math" panose="02040503050406030204" pitchFamily="18" charset="0"/>
                                    </a:rPr>
                                    <m:t>𝑖</m:t>
                                  </m:r>
                                </m:sub>
                              </m:sSub>
                            </m:lim>
                          </m:limLow>
                        </m:fName>
                        <m:e>
                          <m:sSub>
                            <m:sSubPr>
                              <m:ctrlPr>
                                <a:rPr lang="zh-CN" altLang="zh-CN" sz="3100" i="1">
                                  <a:latin typeface="Cambria Math" panose="02040503050406030204" pitchFamily="18" charset="0"/>
                                </a:rPr>
                              </m:ctrlPr>
                            </m:sSubPr>
                            <m:e>
                              <m:r>
                                <a:rPr lang="en-US" altLang="zh-CN" sz="3100">
                                  <a:latin typeface="Cambria Math" panose="02040503050406030204" pitchFamily="18" charset="0"/>
                                </a:rPr>
                                <m:t>𝑢</m:t>
                              </m:r>
                            </m:e>
                            <m:sub>
                              <m:r>
                                <a:rPr lang="en-US" altLang="zh-CN" sz="3100">
                                  <a:latin typeface="Cambria Math" panose="02040503050406030204" pitchFamily="18" charset="0"/>
                                </a:rPr>
                                <m:t>𝑖</m:t>
                              </m:r>
                            </m:sub>
                          </m:sSub>
                          <m:r>
                            <a:rPr lang="en-US" altLang="zh-CN" sz="3100" i="1" smtClean="0">
                              <a:latin typeface="Cambria Math" panose="02040503050406030204" pitchFamily="18" charset="0"/>
                            </a:rPr>
                            <m:t> (</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1</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2</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𝑖</m:t>
                              </m:r>
                            </m:sub>
                            <m:sup>
                              <m:r>
                                <a:rPr lang="en-US" altLang="zh-CN" sz="3100">
                                  <a:latin typeface="Cambria Math" panose="02040503050406030204" pitchFamily="18" charset="0"/>
                                </a:rPr>
                                <m:t>′</m:t>
                              </m:r>
                            </m:sup>
                          </m:sSubSup>
                          <m:r>
                            <a:rPr lang="en-US" altLang="zh-CN" sz="3100">
                              <a:latin typeface="Cambria Math" panose="02040503050406030204" pitchFamily="18" charset="0"/>
                            </a:rPr>
                            <m:t>,…,</m:t>
                          </m:r>
                          <m:sSubSup>
                            <m:sSubSupPr>
                              <m:ctrlPr>
                                <a:rPr lang="zh-CN" altLang="zh-CN" sz="3100" i="1">
                                  <a:latin typeface="Cambria Math" panose="02040503050406030204" pitchFamily="18" charset="0"/>
                                </a:rPr>
                              </m:ctrlPr>
                            </m:sSubSupPr>
                            <m:e>
                              <m:r>
                                <a:rPr lang="en-US" altLang="zh-CN" sz="3100">
                                  <a:latin typeface="Cambria Math" panose="02040503050406030204" pitchFamily="18" charset="0"/>
                                </a:rPr>
                                <m:t>𝜎</m:t>
                              </m:r>
                            </m:e>
                            <m:sub>
                              <m:r>
                                <a:rPr lang="en-US" altLang="zh-CN" sz="3100">
                                  <a:latin typeface="Cambria Math" panose="02040503050406030204" pitchFamily="18" charset="0"/>
                                </a:rPr>
                                <m:t>|</m:t>
                              </m:r>
                              <m:r>
                                <a:rPr lang="en-US" altLang="zh-CN" sz="3100">
                                  <a:latin typeface="Cambria Math" panose="02040503050406030204" pitchFamily="18" charset="0"/>
                                </a:rPr>
                                <m:t>𝑁</m:t>
                              </m:r>
                              <m:r>
                                <a:rPr lang="en-US" altLang="zh-CN" sz="3100">
                                  <a:latin typeface="Cambria Math" panose="02040503050406030204" pitchFamily="18" charset="0"/>
                                </a:rPr>
                                <m:t>|</m:t>
                              </m:r>
                            </m:sub>
                            <m:sup>
                              <m:r>
                                <a:rPr lang="en-US" altLang="zh-CN" sz="3100">
                                  <a:latin typeface="Cambria Math" panose="02040503050406030204" pitchFamily="18" charset="0"/>
                                </a:rPr>
                                <m:t>∗</m:t>
                              </m:r>
                            </m:sup>
                          </m:sSubSup>
                          <m:r>
                            <a:rPr lang="en-US" altLang="zh-CN" sz="3100" i="1" smtClean="0">
                              <a:latin typeface="Cambria Math" panose="02040503050406030204" pitchFamily="18" charset="0"/>
                            </a:rPr>
                            <m:t>) </m:t>
                          </m:r>
                        </m:e>
                      </m:func>
                    </m:oMath>
                  </m:oMathPara>
                </a14:m>
                <a:endParaRPr lang="en-US" altLang="zh-CN" sz="3100" dirty="0"/>
              </a:p>
              <a:p>
                <a:r>
                  <a:rPr lang="zh-CN" altLang="en-US" dirty="0"/>
                  <a:t>若所有玩家都是理性的，最优反应策略就是一个纳什均衡</a:t>
                </a:r>
                <a:endParaRPr lang="en-US" altLang="zh-CN" dirty="0"/>
              </a:p>
              <a:p>
                <a:pPr lvl="1"/>
                <a:r>
                  <a:rPr lang="zh-CN" altLang="en-US" dirty="0"/>
                  <a:t>考虑计算资源限制，难以通过遍历寻找最优反应策略</a:t>
                </a:r>
                <a:endParaRPr lang="en-US" altLang="zh-CN" dirty="0"/>
              </a:p>
              <a:p>
                <a:pPr lvl="1"/>
                <a:r>
                  <a:rPr lang="zh-CN" altLang="en-US" dirty="0"/>
                  <a:t>需要找到一种能快速发现近似纳什均衡的方法</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1"/>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遗憾最小化算法：</a:t>
            </a:r>
            <a:r>
              <a:rPr lang="zh-CN" altLang="en-US" dirty="0">
                <a:solidFill>
                  <a:srgbClr val="0070C0"/>
                </a:solidFill>
                <a:latin typeface="Times New Roman" panose="02020603050405020304" pitchFamily="16" charset="0"/>
                <a:cs typeface="Times New Roman" panose="02020603050405020304" pitchFamily="16" charset="0"/>
              </a:rPr>
              <a:t>策略选择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根据过去博弈中的遗憾程度来决定将来动作选择的方法</a:t>
                </a:r>
                <a:endParaRPr lang="en-US" altLang="zh-CN" dirty="0"/>
              </a:p>
              <a:p>
                <a:r>
                  <a:rPr lang="zh-CN" altLang="en-US" dirty="0"/>
                  <a:t>玩家𝑖在过去𝑇轮中采取策略</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𝜎</m:t>
                        </m:r>
                      </m:e>
                      <m:sub>
                        <m:r>
                          <a:rPr lang="zh-CN" altLang="en-US" i="1" dirty="0">
                            <a:latin typeface="Cambria Math" panose="02040503050406030204" pitchFamily="18" charset="0"/>
                          </a:rPr>
                          <m:t>𝑖</m:t>
                        </m:r>
                      </m:sub>
                    </m:sSub>
                  </m:oMath>
                </a14:m>
                <a:r>
                  <a:rPr lang="zh-CN" altLang="en-US" dirty="0"/>
                  <a:t>的累加遗憾值为：</a:t>
                </a:r>
                <a:endParaRPr lang="en-US" altLang="zh-CN"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𝑅</m:t>
                          </m:r>
                          <m:r>
                            <a:rPr lang="en-US" altLang="zh-CN" b="0" i="1">
                              <a:latin typeface="Cambria Math" panose="02040503050406030204"/>
                            </a:rPr>
                            <m:t>𝑒𝑔𝑟𝑒𝑡</m:t>
                          </m:r>
                        </m:e>
                        <m:sub>
                          <m:r>
                            <a:rPr lang="en-US" altLang="zh-CN" b="0" i="1">
                              <a:latin typeface="Cambria Math" panose="02040503050406030204" pitchFamily="18" charset="0"/>
                            </a:rPr>
                            <m:t>𝑖</m:t>
                          </m:r>
                        </m:sub>
                        <m:sup>
                          <m:r>
                            <a:rPr lang="en-US" altLang="zh-CN" b="0" i="1">
                              <a:latin typeface="Cambria Math" panose="02040503050406030204" pitchFamily="18" charset="0"/>
                            </a:rPr>
                            <m:t>𝑇</m:t>
                          </m:r>
                        </m:sup>
                      </m:sSubSup>
                      <m:r>
                        <a:rPr lang="en-US" altLang="zh-CN" b="0" i="1">
                          <a:latin typeface="Cambria Math" panose="02040503050406030204"/>
                        </a:rPr>
                        <m:t> (</m:t>
                      </m:r>
                      <m:sSub>
                        <m:sSubPr>
                          <m:ctrlPr>
                            <a:rPr lang="en-US" altLang="zh-CN" i="1">
                              <a:latin typeface="Cambria Math" panose="02040503050406030204" pitchFamily="18" charset="0"/>
                              <a:cs typeface="Times New Roman" panose="02020603050405020304" pitchFamily="16" charset="0"/>
                            </a:rPr>
                          </m:ctrlPr>
                        </m:sSubPr>
                        <m:e>
                          <m:r>
                            <a:rPr lang="zh-CN" altLang="en-US" i="1">
                              <a:latin typeface="Cambria Math" panose="02040503050406030204"/>
                              <a:cs typeface="Times New Roman" panose="02020603050405020304" pitchFamily="16" charset="0"/>
                            </a:rPr>
                            <m:t>𝜎</m:t>
                          </m:r>
                        </m:e>
                        <m:sub>
                          <m:r>
                            <a:rPr lang="en-US" altLang="zh-CN" i="1">
                              <a:latin typeface="Cambria Math" panose="02040503050406030204"/>
                              <a:cs typeface="Times New Roman" panose="02020603050405020304" pitchFamily="16" charset="0"/>
                            </a:rPr>
                            <m:t>𝑖</m:t>
                          </m:r>
                        </m:sub>
                      </m:sSub>
                      <m:r>
                        <a:rPr lang="en-US" altLang="zh-CN" b="0" i="1">
                          <a:latin typeface="Cambria Math" panose="02040503050406030204"/>
                        </a:rPr>
                        <m:t>) </m:t>
                      </m:r>
                      <m:r>
                        <a:rPr lang="en-US" altLang="zh-CN" b="0"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𝑇</m:t>
                          </m:r>
                        </m:sup>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cs typeface="Times New Roman" panose="02020603050405020304" pitchFamily="16" charset="0"/>
                                    </a:rPr>
                                  </m:ctrlPr>
                                </m:sSubPr>
                                <m:e>
                                  <m:r>
                                    <a:rPr lang="zh-CN" altLang="en-US" i="1">
                                      <a:latin typeface="Cambria Math" panose="02040503050406030204"/>
                                      <a:cs typeface="Times New Roman" panose="02020603050405020304" pitchFamily="16" charset="0"/>
                                    </a:rPr>
                                    <m:t>𝜎</m:t>
                                  </m:r>
                                </m:e>
                                <m:sub>
                                  <m:r>
                                    <a:rPr lang="en-US" altLang="zh-CN" i="1">
                                      <a:latin typeface="Cambria Math" panose="02040503050406030204"/>
                                      <a:cs typeface="Times New Roman" panose="02020603050405020304" pitchFamily="16"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a:rPr>
                                    <m:t>𝜎</m:t>
                                  </m:r>
                                </m:e>
                                <m:sup>
                                  <m:r>
                                    <a:rPr lang="en-US" altLang="zh-CN" i="1">
                                      <a:latin typeface="Cambria Math" panose="02040503050406030204" pitchFamily="18" charset="0"/>
                                    </a:rPr>
                                    <m:t>𝑡</m:t>
                                  </m:r>
                                </m:sup>
                              </m:sSup>
                            </m:e>
                          </m:d>
                          <m:r>
                            <a:rPr lang="en-US" altLang="zh-CN" b="0" i="1">
                              <a:latin typeface="Cambria Math" panose="02040503050406030204"/>
                            </a:rPr>
                            <m:t>) </m:t>
                          </m:r>
                        </m:e>
                      </m:nary>
                    </m:oMath>
                  </m:oMathPara>
                </a14:m>
                <a:endParaRPr lang="en-US" altLang="zh-CN" dirty="0"/>
              </a:p>
              <a:p>
                <a:pPr>
                  <a:lnSpc>
                    <a:spcPct val="150000"/>
                  </a:lnSpc>
                </a:pPr>
                <a:r>
                  <a:rPr lang="zh-CN" altLang="en-US" dirty="0">
                    <a:latin typeface="Times New Roman" panose="02020603050405020304" pitchFamily="16" charset="0"/>
                    <a:cs typeface="Times New Roman" panose="02020603050405020304" pitchFamily="16" charset="0"/>
                  </a:rPr>
                  <a:t>在第</a:t>
                </a:r>
                <a14:m>
                  <m:oMath xmlns:m="http://schemas.openxmlformats.org/officeDocument/2006/math">
                    <m:r>
                      <a:rPr lang="en-US" altLang="zh-CN" b="0" i="1">
                        <a:latin typeface="Cambria Math" panose="02040503050406030204" pitchFamily="18" charset="0"/>
                      </a:rPr>
                      <m:t>𝑇</m:t>
                    </m:r>
                    <m:r>
                      <a:rPr lang="en-US" altLang="zh-CN" b="0" i="1">
                        <a:latin typeface="Cambria Math" panose="02040503050406030204" pitchFamily="18" charset="0"/>
                      </a:rPr>
                      <m:t>+</m:t>
                    </m:r>
                    <m:r>
                      <a:rPr lang="en-US" altLang="zh-CN" b="0" i="1">
                        <a:latin typeface="Cambria Math" panose="02040503050406030204" pitchFamily="18" charset="0"/>
                      </a:rPr>
                      <m:t>1</m:t>
                    </m:r>
                  </m:oMath>
                </a14:m>
                <a:r>
                  <a:rPr lang="zh-CN" altLang="en-US" dirty="0">
                    <a:latin typeface="Times New Roman" panose="02020603050405020304" pitchFamily="16" charset="0"/>
                    <a:cs typeface="Times New Roman" panose="02020603050405020304" pitchFamily="16" charset="0"/>
                  </a:rPr>
                  <a:t>轮次玩家</a:t>
                </a:r>
                <a14:m>
                  <m:oMath xmlns:m="http://schemas.openxmlformats.org/officeDocument/2006/math">
                    <m:r>
                      <a:rPr lang="en-US" altLang="zh-CN" i="1">
                        <a:latin typeface="Cambria Math" panose="02040503050406030204"/>
                      </a:rPr>
                      <m:t>𝑖</m:t>
                    </m:r>
                  </m:oMath>
                </a14:m>
                <a:r>
                  <a:rPr lang="zh-CN" altLang="en-US" dirty="0">
                    <a:latin typeface="Times New Roman" panose="02020603050405020304" pitchFamily="16" charset="0"/>
                    <a:cs typeface="Times New Roman" panose="02020603050405020304" pitchFamily="16" charset="0"/>
                  </a:rPr>
                  <a:t>选择策略</a:t>
                </a:r>
                <a14:m>
                  <m:oMath xmlns:m="http://schemas.openxmlformats.org/officeDocument/2006/math">
                    <m:r>
                      <a:rPr lang="en-US" altLang="zh-CN" i="1">
                        <a:latin typeface="Cambria Math" panose="02040503050406030204" pitchFamily="18" charset="0"/>
                      </a:rPr>
                      <m:t>𝑎</m:t>
                    </m:r>
                  </m:oMath>
                </a14:m>
                <a:r>
                  <a:rPr lang="zh-CN" altLang="en-US" dirty="0">
                    <a:latin typeface="Times New Roman" panose="02020603050405020304" pitchFamily="16" charset="0"/>
                    <a:cs typeface="Times New Roman" panose="02020603050405020304" pitchFamily="16" charset="0"/>
                  </a:rPr>
                  <a:t>的概率如下 </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悔值越大越选择</a:t>
                </a:r>
                <a:r>
                  <a:rPr lang="en-US" altLang="zh-CN" dirty="0">
                    <a:latin typeface="Times New Roman" panose="02020603050405020304" pitchFamily="16" charset="0"/>
                    <a:cs typeface="Times New Roman" panose="02020603050405020304" pitchFamily="16" charset="0"/>
                  </a:rPr>
                  <a:t>) </a:t>
                </a:r>
                <a:endParaRPr lang="en-US" altLang="zh-CN" dirty="0">
                  <a:latin typeface="Times New Roman" panose="02020603050405020304" pitchFamily="16" charset="0"/>
                  <a:cs typeface="Times New Roman" panose="02020603050405020304" pitchFamily="16" charset="0"/>
                </a:endParaRP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6" charset="0"/>
                        </a:rPr>
                        <m:t>𝑃</m:t>
                      </m:r>
                      <m:d>
                        <m:dPr>
                          <m:ctrlPr>
                            <a:rPr lang="en-US" altLang="zh-CN" b="0" i="1" smtClean="0">
                              <a:latin typeface="Cambria Math" panose="02040503050406030204" pitchFamily="18" charset="0"/>
                              <a:cs typeface="Times New Roman" panose="02020603050405020304" pitchFamily="16" charset="0"/>
                            </a:rPr>
                          </m:ctrlPr>
                        </m:dPr>
                        <m:e>
                          <m:r>
                            <a:rPr lang="en-US" altLang="zh-CN" b="0" i="1" smtClean="0">
                              <a:latin typeface="Cambria Math" panose="02040503050406030204" pitchFamily="18" charset="0"/>
                              <a:cs typeface="Times New Roman" panose="02020603050405020304" pitchFamily="16" charset="0"/>
                            </a:rPr>
                            <m:t>𝑎</m:t>
                          </m:r>
                        </m:e>
                      </m:d>
                      <m:r>
                        <a:rPr lang="en-US" altLang="zh-CN" b="0" i="1">
                          <a:latin typeface="Cambria Math" panose="02040503050406030204" pitchFamily="18" charset="0"/>
                          <a:cs typeface="Times New Roman" panose="02020603050405020304" pitchFamily="16" charset="0"/>
                        </a:rPr>
                        <m:t>=</m:t>
                      </m:r>
                      <m:f>
                        <m:fPr>
                          <m:ctrlPr>
                            <a:rPr lang="en-US" altLang="zh-CN" b="0" i="1" smtClean="0">
                              <a:latin typeface="Cambria Math" panose="02040503050406030204" pitchFamily="18" charset="0"/>
                              <a:cs typeface="Times New Roman" panose="02020603050405020304" pitchFamily="16" charset="0"/>
                            </a:rPr>
                          </m:ctrlPr>
                        </m:fPr>
                        <m:num>
                          <m:sSubSup>
                            <m:sSubSupPr>
                              <m:ctrlPr>
                                <a:rPr lang="en-US" altLang="zh-CN" b="0" i="1" smtClean="0">
                                  <a:latin typeface="Cambria Math" panose="02040503050406030204" pitchFamily="18" charset="0"/>
                                </a:rPr>
                              </m:ctrlPr>
                            </m:sSubSupPr>
                            <m:e>
                              <m:r>
                                <a:rPr lang="en-US" altLang="zh-CN" b="0" i="1">
                                  <a:latin typeface="Cambria Math" panose="02040503050406030204" pitchFamily="18" charset="0"/>
                                </a:rPr>
                                <m:t>𝑅</m:t>
                              </m:r>
                              <m:r>
                                <a:rPr lang="en-US" altLang="zh-CN" b="0" i="1">
                                  <a:latin typeface="Cambria Math" panose="02040503050406030204"/>
                                </a:rPr>
                                <m:t>𝑒𝑔𝑟𝑒𝑡</m:t>
                              </m:r>
                            </m:e>
                            <m:sub>
                              <m:r>
                                <a:rPr lang="en-US" altLang="zh-CN" b="0" i="1">
                                  <a:latin typeface="Cambria Math" panose="02040503050406030204" pitchFamily="18" charset="0"/>
                                </a:rPr>
                                <m:t>𝑖</m:t>
                              </m:r>
                            </m:sub>
                            <m:sup>
                              <m:r>
                                <a:rPr lang="en-US" altLang="zh-CN" b="0" i="1">
                                  <a:latin typeface="Cambria Math" panose="02040503050406030204" pitchFamily="18" charset="0"/>
                                </a:rPr>
                                <m:t>𝑇</m:t>
                              </m:r>
                            </m:sup>
                          </m:sSubSup>
                          <m:r>
                            <a:rPr lang="en-US" altLang="zh-CN" b="0" i="1">
                              <a:latin typeface="Cambria Math" panose="02040503050406030204" pitchFamily="18" charset="0"/>
                            </a:rPr>
                            <m:t> </m:t>
                          </m:r>
                          <m:d>
                            <m:dPr>
                              <m:ctrlPr>
                                <a:rPr lang="en-US" altLang="zh-CN" b="0" i="1">
                                  <a:latin typeface="Cambria Math" panose="02040503050406030204" pitchFamily="18" charset="0"/>
                                </a:rPr>
                              </m:ctrlPr>
                            </m:dPr>
                            <m:e>
                              <m:r>
                                <a:rPr lang="en-US" altLang="zh-CN" b="0" i="1">
                                  <a:latin typeface="Cambria Math" panose="02040503050406030204" pitchFamily="18" charset="0"/>
                                </a:rPr>
                                <m:t>𝑎</m:t>
                              </m:r>
                            </m:e>
                          </m:d>
                        </m:num>
                        <m:den>
                          <m:nary>
                            <m:naryPr>
                              <m:chr m:val="∑"/>
                              <m:limLoc m:val="subSup"/>
                              <m:supHide m:val="on"/>
                              <m:ctrlPr>
                                <a:rPr lang="en-US" altLang="zh-CN" b="0" i="1">
                                  <a:latin typeface="Cambria Math" panose="02040503050406030204" pitchFamily="18" charset="0"/>
                                </a:rPr>
                              </m:ctrlPr>
                            </m:naryPr>
                            <m:sub>
                              <m:r>
                                <m:rPr>
                                  <m:brk m:alnAt="9"/>
                                </m:rPr>
                                <a:rPr lang="en-US" altLang="zh-CN" b="0" i="1">
                                  <a:latin typeface="Cambria Math" panose="02040503050406030204" pitchFamily="18" charset="0"/>
                                </a:rPr>
                                <m:t>𝑏</m:t>
                              </m:r>
                              <m:r>
                                <a:rPr lang="en-US" altLang="zh-CN" b="0"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ea typeface="Cambria Math" panose="02040503050406030204" pitchFamily="18" charset="0"/>
                                    </a:rPr>
                                    <m:t>𝑖</m:t>
                                  </m:r>
                                </m:sub>
                              </m:sSub>
                            </m:sub>
                            <m:sup/>
                            <m:e>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𝑅</m:t>
                                  </m:r>
                                  <m:r>
                                    <a:rPr lang="en-US" altLang="zh-CN" b="0" i="1">
                                      <a:latin typeface="Cambria Math" panose="02040503050406030204"/>
                                    </a:rPr>
                                    <m:t>𝑒𝑔𝑟𝑒𝑡</m:t>
                                  </m:r>
                                </m:e>
                                <m:sub>
                                  <m:r>
                                    <a:rPr lang="en-US" altLang="zh-CN" b="0" i="1">
                                      <a:latin typeface="Cambria Math" panose="02040503050406030204" pitchFamily="18" charset="0"/>
                                    </a:rPr>
                                    <m:t>𝑖</m:t>
                                  </m:r>
                                </m:sub>
                                <m:sup>
                                  <m:r>
                                    <a:rPr lang="en-US" altLang="zh-CN" b="0" i="1">
                                      <a:latin typeface="Cambria Math" panose="02040503050406030204" pitchFamily="18" charset="0"/>
                                    </a:rPr>
                                    <m:t>𝑇</m:t>
                                  </m:r>
                                </m:sup>
                              </m:sSubSup>
                              <m:r>
                                <a:rPr lang="en-US" altLang="zh-CN" b="0" i="1">
                                  <a:latin typeface="Cambria Math" panose="02040503050406030204" pitchFamily="18" charset="0"/>
                                </a:rPr>
                                <m:t> </m:t>
                              </m:r>
                              <m:d>
                                <m:dPr>
                                  <m:ctrlPr>
                                    <a:rPr lang="en-US" altLang="zh-CN" b="0" i="1">
                                      <a:latin typeface="Cambria Math" panose="02040503050406030204" pitchFamily="18" charset="0"/>
                                    </a:rPr>
                                  </m:ctrlPr>
                                </m:dPr>
                                <m:e>
                                  <m:r>
                                    <a:rPr lang="en-US" altLang="zh-CN" b="0" i="1">
                                      <a:latin typeface="Cambria Math" panose="02040503050406030204" pitchFamily="18" charset="0"/>
                                    </a:rPr>
                                    <m:t>𝑏</m:t>
                                  </m:r>
                                </m:e>
                              </m:d>
                            </m:e>
                          </m:nary>
                        </m:den>
                      </m:f>
                    </m:oMath>
                  </m:oMathPara>
                </a14:m>
                <a:endParaRPr lang="en-US" altLang="zh-CN" b="0" i="1" dirty="0">
                  <a:latin typeface="Cambria Math" panose="02040503050406030204" pitchFamily="18" charset="0"/>
                  <a:cs typeface="Times New Roman" panose="02020603050405020304" pitchFamily="16" charset="0"/>
                </a:endParaRPr>
              </a:p>
              <a:p>
                <a:pPr lvl="1">
                  <a:lnSpc>
                    <a:spcPct val="160000"/>
                  </a:lnSpc>
                </a:pPr>
                <a:r>
                  <a:rPr lang="zh-CN" altLang="en-US" dirty="0">
                    <a:latin typeface="Times New Roman" panose="02020603050405020304" pitchFamily="16" charset="0"/>
                    <a:cs typeface="Times New Roman" panose="02020603050405020304" pitchFamily="16" charset="0"/>
                  </a:rPr>
                  <a:t>既能启发式提升未来收益，又能防止对手发现自己的策略</a:t>
                </a:r>
                <a:endParaRPr lang="en-US" altLang="zh-CN" dirty="0">
                  <a:latin typeface="Times New Roman" panose="02020603050405020304" pitchFamily="16" charset="0"/>
                  <a:cs typeface="Times New Roman" panose="02020603050405020304" pitchFamily="16" charset="0"/>
                </a:endParaRPr>
              </a:p>
              <a:p>
                <a:pPr marL="0" indent="0">
                  <a:lnSpc>
                    <a:spcPct val="150000"/>
                  </a:lnSpc>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145"/>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遗憾最小化算法：</a:t>
            </a:r>
            <a:r>
              <a:rPr lang="zh-CN" altLang="en-US" dirty="0">
                <a:solidFill>
                  <a:srgbClr val="0070C0"/>
                </a:solidFill>
                <a:latin typeface="Times New Roman" panose="02020603050405020304" pitchFamily="16" charset="0"/>
                <a:cs typeface="Times New Roman" panose="02020603050405020304" pitchFamily="16" charset="0"/>
              </a:rPr>
              <a:t>石头</a:t>
            </a:r>
            <a:r>
              <a:rPr lang="en-US" altLang="zh-CN" dirty="0">
                <a:solidFill>
                  <a:srgbClr val="0070C0"/>
                </a:solidFill>
                <a:latin typeface="Times New Roman" panose="02020603050405020304" pitchFamily="16" charset="0"/>
                <a:cs typeface="Times New Roman" panose="02020603050405020304" pitchFamily="16" charset="0"/>
              </a:rPr>
              <a:t>-</a:t>
            </a:r>
            <a:r>
              <a:rPr lang="zh-CN" altLang="en-US" dirty="0">
                <a:solidFill>
                  <a:srgbClr val="0070C0"/>
                </a:solidFill>
                <a:latin typeface="Times New Roman" panose="02020603050405020304" pitchFamily="16" charset="0"/>
                <a:cs typeface="Times New Roman" panose="02020603050405020304" pitchFamily="16" charset="0"/>
              </a:rPr>
              <a:t>剪刀</a:t>
            </a:r>
            <a:r>
              <a:rPr lang="en-US" altLang="zh-CN" dirty="0">
                <a:solidFill>
                  <a:srgbClr val="0070C0"/>
                </a:solidFill>
                <a:latin typeface="Times New Roman" panose="02020603050405020304" pitchFamily="16" charset="0"/>
                <a:cs typeface="Times New Roman" panose="02020603050405020304" pitchFamily="16" charset="0"/>
              </a:rPr>
              <a:t>-</a:t>
            </a:r>
            <a:r>
              <a:rPr lang="zh-CN" altLang="en-US" dirty="0">
                <a:solidFill>
                  <a:srgbClr val="0070C0"/>
                </a:solidFill>
                <a:latin typeface="Times New Roman" panose="02020603050405020304" pitchFamily="16" charset="0"/>
                <a:cs typeface="Times New Roman" panose="02020603050405020304" pitchFamily="16" charset="0"/>
              </a:rPr>
              <a:t>布的例子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假设玩家</a:t>
                </a:r>
                <a:r>
                  <a:rPr lang="en-US" altLang="zh-CN" dirty="0"/>
                  <a:t>A</a:t>
                </a:r>
                <a:r>
                  <a:rPr lang="zh-CN" altLang="en-US" dirty="0"/>
                  <a:t>和</a:t>
                </a:r>
                <a:r>
                  <a:rPr lang="en-US" altLang="zh-CN" dirty="0"/>
                  <a:t>B</a:t>
                </a:r>
                <a:r>
                  <a:rPr lang="zh-CN" altLang="en-US" dirty="0"/>
                  <a:t>进行石头</a:t>
                </a:r>
                <a:r>
                  <a:rPr lang="en-US" altLang="zh-CN" dirty="0"/>
                  <a:t>-</a:t>
                </a:r>
                <a:r>
                  <a:rPr lang="zh-CN" altLang="en-US" dirty="0"/>
                  <a:t>剪刀</a:t>
                </a:r>
                <a:r>
                  <a:rPr lang="en-US" altLang="zh-CN" dirty="0"/>
                  <a:t>-</a:t>
                </a:r>
                <a:r>
                  <a:rPr lang="zh-CN" altLang="en-US" dirty="0"/>
                  <a:t>布 </a:t>
                </a:r>
                <a:r>
                  <a:rPr lang="en-US" altLang="zh-CN" dirty="0"/>
                  <a:t>(Rock-Paper-Scissors)</a:t>
                </a:r>
                <a:r>
                  <a:rPr lang="zh-CN" altLang="en-US" dirty="0"/>
                  <a:t>的游戏</a:t>
                </a:r>
                <a:endParaRPr lang="en-US" altLang="zh-CN" dirty="0"/>
              </a:p>
              <a:p>
                <a:pPr lvl="1"/>
                <a:r>
                  <a:rPr lang="zh-CN" altLang="en-US" dirty="0"/>
                  <a:t>玩家收益：获胜</a:t>
                </a:r>
                <a:r>
                  <a:rPr lang="en-US" altLang="zh-CN" dirty="0"/>
                  <a:t>1</a:t>
                </a:r>
                <a:r>
                  <a:rPr lang="zh-CN" altLang="en-US" dirty="0"/>
                  <a:t>分，失败</a:t>
                </a:r>
                <a:r>
                  <a:rPr lang="en-US" altLang="zh-CN" dirty="0"/>
                  <a:t>-1</a:t>
                </a:r>
                <a:r>
                  <a:rPr lang="zh-CN" altLang="en-US" dirty="0"/>
                  <a:t>分，平局</a:t>
                </a:r>
                <a:r>
                  <a:rPr lang="en-US" altLang="zh-CN" dirty="0"/>
                  <a:t>0</a:t>
                </a:r>
                <a:r>
                  <a:rPr lang="zh-CN" altLang="en-US" dirty="0"/>
                  <a:t>分</a:t>
                </a:r>
                <a:endParaRPr lang="zh-CN" altLang="en-US" dirty="0"/>
              </a:p>
              <a:p>
                <a:r>
                  <a:rPr lang="zh-CN" altLang="en-US" dirty="0"/>
                  <a:t>第一局时，若玩家</a:t>
                </a:r>
                <a:r>
                  <a:rPr lang="en-US" altLang="zh-CN" dirty="0"/>
                  <a:t>A</a:t>
                </a:r>
                <a:r>
                  <a:rPr lang="zh-CN" altLang="en-US" dirty="0"/>
                  <a:t>出石头 </a:t>
                </a:r>
                <a:r>
                  <a:rPr lang="en-US" altLang="zh-CN" dirty="0"/>
                  <a:t>(R) </a:t>
                </a:r>
                <a:r>
                  <a:rPr lang="zh-CN" altLang="en-US" dirty="0"/>
                  <a:t>，玩家</a:t>
                </a:r>
                <a:r>
                  <a:rPr lang="en-US" altLang="zh-CN" dirty="0"/>
                  <a:t>B</a:t>
                </a:r>
                <a:r>
                  <a:rPr lang="zh-CN" altLang="en-US" dirty="0"/>
                  <a:t>出布 </a:t>
                </a:r>
                <a:r>
                  <a:rPr lang="en-US" altLang="zh-CN" dirty="0"/>
                  <a:t>(P) </a:t>
                </a:r>
                <a:endParaRPr lang="en-US" altLang="zh-CN" dirty="0"/>
              </a:p>
              <a:p>
                <a:pPr lvl="1"/>
                <a:r>
                  <a:rPr lang="zh-CN" altLang="en-US" dirty="0"/>
                  <a:t>此时玩家</a:t>
                </a:r>
                <a:r>
                  <a:rPr lang="en-US" altLang="zh-CN" dirty="0"/>
                  <a:t>A</a:t>
                </a:r>
                <a:r>
                  <a:rPr lang="zh-CN" altLang="en-US" dirty="0"/>
                  <a:t>的收益</a:t>
                </a:r>
                <a14:m>
                  <m:oMath xmlns:m="http://schemas.openxmlformats.org/officeDocument/2006/math">
                    <m:sSub>
                      <m:sSubPr>
                        <m:ctrlPr>
                          <a:rPr lang="en-US" altLang="zh-CN" i="1" dirty="0" smtClean="0">
                            <a:solidFill>
                              <a:srgbClr val="2CA738"/>
                            </a:solidFill>
                            <a:latin typeface="Cambria Math" panose="02040503050406030204" pitchFamily="18" charset="0"/>
                          </a:rPr>
                        </m:ctrlPr>
                      </m:sSubPr>
                      <m:e>
                        <m:r>
                          <a:rPr lang="zh-CN" altLang="en-US" i="1" dirty="0" smtClean="0">
                            <a:solidFill>
                              <a:srgbClr val="2CA738"/>
                            </a:solidFill>
                            <a:latin typeface="Cambria Math" panose="02040503050406030204" pitchFamily="18" charset="0"/>
                          </a:rPr>
                          <m:t>𝜇</m:t>
                        </m:r>
                      </m:e>
                      <m:sub>
                        <m:r>
                          <a:rPr lang="zh-CN" altLang="en-US" i="1" dirty="0">
                            <a:solidFill>
                              <a:srgbClr val="2CA738"/>
                            </a:solidFill>
                            <a:latin typeface="Cambria Math" panose="02040503050406030204" pitchFamily="18" charset="0"/>
                          </a:rPr>
                          <m:t>𝐴</m:t>
                        </m:r>
                      </m:sub>
                    </m:sSub>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𝑅</m:t>
                    </m:r>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𝑃</m:t>
                    </m:r>
                    <m:r>
                      <a:rPr lang="en-US" altLang="zh-CN" i="1" dirty="0">
                        <a:solidFill>
                          <a:srgbClr val="2CA738"/>
                        </a:solidFill>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，玩家</a:t>
                </a:r>
                <a:r>
                  <a:rPr lang="en-US" altLang="zh-CN" dirty="0"/>
                  <a:t>B</a:t>
                </a:r>
                <a:r>
                  <a:rPr lang="zh-CN" altLang="en-US" dirty="0"/>
                  <a:t>的收益为</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𝜇</m:t>
                        </m:r>
                      </m:e>
                      <m:sub>
                        <m:r>
                          <a:rPr lang="zh-CN" altLang="en-US" i="1" dirty="0">
                            <a:latin typeface="Cambria Math" panose="02040503050406030204" pitchFamily="18" charset="0"/>
                          </a:rPr>
                          <m:t>𝐵</m:t>
                        </m:r>
                      </m:sub>
                    </m:sSub>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𝑅</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endParaRPr lang="en-US" altLang="zh-CN" dirty="0"/>
              </a:p>
              <a:p>
                <a:pPr lvl="1"/>
                <a:r>
                  <a:rPr lang="zh-CN" altLang="en-US" dirty="0"/>
                  <a:t>如果玩家</a:t>
                </a:r>
                <a:r>
                  <a:rPr lang="en-US" altLang="zh-CN" dirty="0"/>
                  <a:t>A</a:t>
                </a:r>
                <a:r>
                  <a:rPr lang="zh-CN" altLang="en-US" dirty="0"/>
                  <a:t>选择出布或剪刀，则收益值为</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zh-CN" altLang="en-US" i="1" dirty="0" smtClean="0">
                            <a:solidFill>
                              <a:srgbClr val="FF0000"/>
                            </a:solidFill>
                            <a:latin typeface="Cambria Math" panose="02040503050406030204" pitchFamily="18" charset="0"/>
                          </a:rPr>
                          <m:t>𝜇</m:t>
                        </m:r>
                      </m:e>
                      <m:sub>
                        <m:r>
                          <a:rPr lang="zh-CN" altLang="en-US" i="1" dirty="0">
                            <a:solidFill>
                              <a:srgbClr val="FF0000"/>
                            </a:solidFill>
                            <a:latin typeface="Cambria Math" panose="02040503050406030204" pitchFamily="18" charset="0"/>
                          </a:rPr>
                          <m:t>𝐴</m:t>
                        </m:r>
                      </m:sub>
                    </m:sSub>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𝑃</m:t>
                    </m:r>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𝑃</m:t>
                    </m:r>
                    <m:r>
                      <a:rPr lang="en-US" altLang="zh-CN" i="1" dirty="0">
                        <a:solidFill>
                          <a:srgbClr val="FF0000"/>
                        </a:solidFill>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0</m:t>
                    </m:r>
                  </m:oMath>
                </a14:m>
                <a:r>
                  <a:rPr lang="zh-CN" altLang="en-US" dirty="0"/>
                  <a:t>或</a:t>
                </a:r>
                <a14:m>
                  <m:oMath xmlns:m="http://schemas.openxmlformats.org/officeDocument/2006/math">
                    <m:sSub>
                      <m:sSubPr>
                        <m:ctrlPr>
                          <a:rPr lang="en-US" altLang="zh-CN" i="1" dirty="0" smtClean="0">
                            <a:solidFill>
                              <a:srgbClr val="00B0F0"/>
                            </a:solidFill>
                            <a:latin typeface="Cambria Math" panose="02040503050406030204" pitchFamily="18" charset="0"/>
                          </a:rPr>
                        </m:ctrlPr>
                      </m:sSubPr>
                      <m:e>
                        <m:r>
                          <a:rPr lang="zh-CN" altLang="en-US" i="1" dirty="0" smtClean="0">
                            <a:solidFill>
                              <a:srgbClr val="00B0F0"/>
                            </a:solidFill>
                            <a:latin typeface="Cambria Math" panose="02040503050406030204" pitchFamily="18" charset="0"/>
                          </a:rPr>
                          <m:t>𝜇</m:t>
                        </m:r>
                      </m:e>
                      <m:sub>
                        <m:r>
                          <a:rPr lang="en-US" altLang="zh-CN" i="1" dirty="0">
                            <a:solidFill>
                              <a:srgbClr val="00B0F0"/>
                            </a:solidFill>
                            <a:latin typeface="Cambria Math" panose="02040503050406030204" pitchFamily="18" charset="0"/>
                          </a:rPr>
                          <m:t>𝐴</m:t>
                        </m:r>
                      </m:sub>
                    </m:sSub>
                    <m:r>
                      <a:rPr lang="en-US" altLang="zh-CN" i="1" dirty="0">
                        <a:solidFill>
                          <a:srgbClr val="00B0F0"/>
                        </a:solidFill>
                        <a:latin typeface="Cambria Math" panose="02040503050406030204" pitchFamily="18" charset="0"/>
                      </a:rPr>
                      <m:t>(</m:t>
                    </m:r>
                    <m:r>
                      <a:rPr lang="zh-CN" altLang="en-US" i="1" dirty="0">
                        <a:solidFill>
                          <a:srgbClr val="00B0F0"/>
                        </a:solidFill>
                        <a:latin typeface="Cambria Math" panose="02040503050406030204" pitchFamily="18" charset="0"/>
                      </a:rPr>
                      <m:t>𝑆</m:t>
                    </m:r>
                    <m:r>
                      <a:rPr lang="en-US" altLang="zh-CN" i="1" dirty="0">
                        <a:solidFill>
                          <a:srgbClr val="00B0F0"/>
                        </a:solidFill>
                        <a:latin typeface="Cambria Math" panose="02040503050406030204" pitchFamily="18" charset="0"/>
                      </a:rPr>
                      <m:t>,</m:t>
                    </m:r>
                    <m:r>
                      <a:rPr lang="zh-CN" altLang="en-US" i="1" dirty="0">
                        <a:solidFill>
                          <a:srgbClr val="00B0F0"/>
                        </a:solidFill>
                        <a:latin typeface="Cambria Math" panose="02040503050406030204" pitchFamily="18" charset="0"/>
                      </a:rPr>
                      <m:t>𝑃</m:t>
                    </m:r>
                    <m:r>
                      <a:rPr lang="en-US" altLang="zh-CN" i="1" dirty="0">
                        <a:solidFill>
                          <a:srgbClr val="00B0F0"/>
                        </a:solidFill>
                        <a:latin typeface="Cambria Math" panose="02040503050406030204" pitchFamily="18" charset="0"/>
                      </a:rPr>
                      <m:t>)</m:t>
                    </m:r>
                    <m:r>
                      <a:rPr lang="en-US" altLang="zh-CN" i="1" dirty="0">
                        <a:latin typeface="Cambria Math" panose="02040503050406030204" pitchFamily="18" charset="0"/>
                      </a:rPr>
                      <m:t>=</m:t>
                    </m:r>
                    <m:r>
                      <a:rPr lang="en-US" altLang="zh-CN" i="1" dirty="0" smtClean="0">
                        <a:latin typeface="Cambria Math" panose="02040503050406030204" pitchFamily="18" charset="0"/>
                      </a:rPr>
                      <m:t>1</m:t>
                    </m:r>
                  </m:oMath>
                </a14:m>
                <a:endParaRPr lang="en-US" altLang="zh-CN" dirty="0"/>
              </a:p>
              <a:p>
                <a:r>
                  <a:rPr lang="zh-CN" altLang="en-US" dirty="0"/>
                  <a:t>玩家</a:t>
                </a:r>
                <a:r>
                  <a:rPr lang="en-US" altLang="zh-CN" dirty="0"/>
                  <a:t>A</a:t>
                </a:r>
                <a:r>
                  <a:rPr lang="zh-CN" altLang="en-US" dirty="0"/>
                  <a:t>第一局没有出布的遗憾值为</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zh-CN" altLang="en-US" i="1" dirty="0" smtClean="0">
                            <a:solidFill>
                              <a:srgbClr val="FF0000"/>
                            </a:solidFill>
                            <a:latin typeface="Cambria Math" panose="02040503050406030204" pitchFamily="18" charset="0"/>
                          </a:rPr>
                          <m:t>𝜇</m:t>
                        </m:r>
                      </m:e>
                      <m:sub>
                        <m:r>
                          <a:rPr lang="zh-CN" altLang="en-US" i="1" dirty="0">
                            <a:solidFill>
                              <a:srgbClr val="FF0000"/>
                            </a:solidFill>
                            <a:latin typeface="Cambria Math" panose="02040503050406030204" pitchFamily="18" charset="0"/>
                          </a:rPr>
                          <m:t>𝐴</m:t>
                        </m:r>
                      </m:sub>
                    </m:sSub>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𝑃</m:t>
                    </m:r>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𝑃</m:t>
                    </m:r>
                    <m:r>
                      <a:rPr lang="en-US" altLang="zh-CN" i="1" dirty="0">
                        <a:solidFill>
                          <a:srgbClr val="FF0000"/>
                        </a:solidFill>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smtClean="0">
                            <a:solidFill>
                              <a:srgbClr val="2CA738"/>
                            </a:solidFill>
                            <a:latin typeface="Cambria Math" panose="02040503050406030204" pitchFamily="18" charset="0"/>
                          </a:rPr>
                        </m:ctrlPr>
                      </m:sSubPr>
                      <m:e>
                        <m:r>
                          <a:rPr lang="zh-CN" altLang="en-US" i="1" dirty="0">
                            <a:solidFill>
                              <a:srgbClr val="2CA738"/>
                            </a:solidFill>
                            <a:latin typeface="Cambria Math" panose="02040503050406030204" pitchFamily="18" charset="0"/>
                          </a:rPr>
                          <m:t>𝜇</m:t>
                        </m:r>
                      </m:e>
                      <m:sub>
                        <m:r>
                          <a:rPr lang="zh-CN" altLang="en-US" i="1" dirty="0">
                            <a:solidFill>
                              <a:srgbClr val="2CA738"/>
                            </a:solidFill>
                            <a:latin typeface="Cambria Math" panose="02040503050406030204" pitchFamily="18" charset="0"/>
                          </a:rPr>
                          <m:t>𝐴</m:t>
                        </m:r>
                      </m:sub>
                    </m:sSub>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𝑅</m:t>
                    </m:r>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𝑃</m:t>
                    </m:r>
                    <m:r>
                      <a:rPr lang="en-US" altLang="zh-CN" i="1" dirty="0">
                        <a:solidFill>
                          <a:srgbClr val="2CA738"/>
                        </a:solidFill>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endParaRPr lang="en-US" altLang="zh-CN" dirty="0"/>
              </a:p>
              <a:p>
                <a:pPr lvl="1"/>
                <a:r>
                  <a:rPr lang="zh-CN" altLang="en-US" dirty="0"/>
                  <a:t>没有出剪刀的遗憾值为</a:t>
                </a:r>
                <a14:m>
                  <m:oMath xmlns:m="http://schemas.openxmlformats.org/officeDocument/2006/math">
                    <m:sSub>
                      <m:sSubPr>
                        <m:ctrlPr>
                          <a:rPr lang="en-US" altLang="zh-CN" i="1" dirty="0" smtClean="0">
                            <a:solidFill>
                              <a:srgbClr val="00B0F0"/>
                            </a:solidFill>
                            <a:latin typeface="Cambria Math" panose="02040503050406030204" pitchFamily="18" charset="0"/>
                          </a:rPr>
                        </m:ctrlPr>
                      </m:sSubPr>
                      <m:e>
                        <m:r>
                          <a:rPr lang="zh-CN" altLang="en-US" i="1" dirty="0" smtClean="0">
                            <a:solidFill>
                              <a:srgbClr val="00B0F0"/>
                            </a:solidFill>
                            <a:latin typeface="Cambria Math" panose="02040503050406030204" pitchFamily="18" charset="0"/>
                          </a:rPr>
                          <m:t>𝜇</m:t>
                        </m:r>
                      </m:e>
                      <m:sub>
                        <m:r>
                          <a:rPr lang="zh-CN" altLang="en-US" i="1" dirty="0" smtClean="0">
                            <a:solidFill>
                              <a:srgbClr val="00B0F0"/>
                            </a:solidFill>
                            <a:latin typeface="Cambria Math" panose="02040503050406030204" pitchFamily="18" charset="0"/>
                          </a:rPr>
                          <m:t>𝐴</m:t>
                        </m:r>
                      </m:sub>
                    </m:sSub>
                    <m:r>
                      <a:rPr lang="en-US" altLang="zh-CN" i="1" dirty="0">
                        <a:solidFill>
                          <a:srgbClr val="00B0F0"/>
                        </a:solidFill>
                        <a:latin typeface="Cambria Math" panose="02040503050406030204" pitchFamily="18" charset="0"/>
                      </a:rPr>
                      <m:t>(</m:t>
                    </m:r>
                    <m:r>
                      <a:rPr lang="zh-CN" altLang="en-US" i="1" dirty="0">
                        <a:solidFill>
                          <a:srgbClr val="00B0F0"/>
                        </a:solidFill>
                        <a:latin typeface="Cambria Math" panose="02040503050406030204" pitchFamily="18" charset="0"/>
                      </a:rPr>
                      <m:t>𝑆</m:t>
                    </m:r>
                    <m:r>
                      <a:rPr lang="en-US" altLang="zh-CN" i="1" dirty="0">
                        <a:solidFill>
                          <a:srgbClr val="00B0F0"/>
                        </a:solidFill>
                        <a:latin typeface="Cambria Math" panose="02040503050406030204" pitchFamily="18" charset="0"/>
                      </a:rPr>
                      <m:t>,</m:t>
                    </m:r>
                    <m:r>
                      <a:rPr lang="zh-CN" altLang="en-US" i="1" dirty="0">
                        <a:solidFill>
                          <a:srgbClr val="00B0F0"/>
                        </a:solidFill>
                        <a:latin typeface="Cambria Math" panose="02040503050406030204" pitchFamily="18" charset="0"/>
                      </a:rPr>
                      <m:t>𝑃</m:t>
                    </m:r>
                    <m:r>
                      <a:rPr lang="en-US" altLang="zh-CN" i="1" dirty="0">
                        <a:solidFill>
                          <a:srgbClr val="00B0F0"/>
                        </a:solidFill>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smtClean="0">
                            <a:solidFill>
                              <a:srgbClr val="2CA738"/>
                            </a:solidFill>
                            <a:latin typeface="Cambria Math" panose="02040503050406030204" pitchFamily="18" charset="0"/>
                          </a:rPr>
                        </m:ctrlPr>
                      </m:sSubPr>
                      <m:e>
                        <m:r>
                          <a:rPr lang="zh-CN" altLang="en-US" i="1" dirty="0">
                            <a:solidFill>
                              <a:srgbClr val="2CA738"/>
                            </a:solidFill>
                            <a:latin typeface="Cambria Math" panose="02040503050406030204" pitchFamily="18" charset="0"/>
                          </a:rPr>
                          <m:t>𝜇</m:t>
                        </m:r>
                      </m:e>
                      <m:sub>
                        <m:r>
                          <a:rPr lang="zh-CN" altLang="en-US" i="1" dirty="0">
                            <a:solidFill>
                              <a:srgbClr val="2CA738"/>
                            </a:solidFill>
                            <a:latin typeface="Cambria Math" panose="02040503050406030204" pitchFamily="18" charset="0"/>
                          </a:rPr>
                          <m:t>𝐴</m:t>
                        </m:r>
                      </m:sub>
                    </m:sSub>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𝑅</m:t>
                    </m:r>
                    <m:r>
                      <a:rPr lang="en-US" altLang="zh-CN" i="1" dirty="0">
                        <a:solidFill>
                          <a:srgbClr val="2CA738"/>
                        </a:solidFill>
                        <a:latin typeface="Cambria Math" panose="02040503050406030204" pitchFamily="18" charset="0"/>
                      </a:rPr>
                      <m:t>,</m:t>
                    </m:r>
                    <m:r>
                      <a:rPr lang="zh-CN" altLang="en-US" i="1" dirty="0">
                        <a:solidFill>
                          <a:srgbClr val="2CA738"/>
                        </a:solidFill>
                        <a:latin typeface="Cambria Math" panose="02040503050406030204" pitchFamily="18" charset="0"/>
                      </a:rPr>
                      <m:t>𝑃</m:t>
                    </m:r>
                    <m:r>
                      <a:rPr lang="en-US" altLang="zh-CN" i="1" dirty="0">
                        <a:solidFill>
                          <a:srgbClr val="2CA738"/>
                        </a:solidFill>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2</m:t>
                    </m:r>
                  </m:oMath>
                </a14:m>
                <a:endParaRPr lang="en-US" altLang="zh-CN" dirty="0"/>
              </a:p>
              <a:p>
                <a:r>
                  <a:rPr lang="zh-CN" altLang="en-US" dirty="0"/>
                  <a:t>在第二局中，</a:t>
                </a:r>
                <a:r>
                  <a:rPr lang="en-US" altLang="zh-CN" dirty="0"/>
                  <a:t>A</a:t>
                </a:r>
                <a:r>
                  <a:rPr lang="zh-CN" altLang="en-US" dirty="0"/>
                  <a:t>选择</a:t>
                </a:r>
                <a:r>
                  <a:rPr lang="en-US" altLang="zh-CN" dirty="0"/>
                  <a:t>R, P, S</a:t>
                </a:r>
                <a:r>
                  <a:rPr lang="zh-CN" altLang="en-US" dirty="0"/>
                  <a:t>这三个策略的概率分别为</a:t>
                </a:r>
                <a14:m>
                  <m:oMath xmlns:m="http://schemas.openxmlformats.org/officeDocument/2006/math">
                    <m:r>
                      <a:rPr lang="en-US" altLang="zh-CN" i="1" dirty="0" smtClean="0">
                        <a:latin typeface="Cambria Math" panose="02040503050406030204" pitchFamily="18" charset="0"/>
                      </a:rPr>
                      <m:t>0</m:t>
                    </m:r>
                    <m:r>
                      <a:rPr lang="en-US" altLang="zh-CN" b="1" i="1" dirty="0" smtClean="0">
                        <a:latin typeface="Cambria Math" panose="02040503050406030204" pitchFamily="18" charset="0"/>
                      </a:rPr>
                      <m:t>,</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3</m:t>
                    </m:r>
                    <m:r>
                      <a:rPr lang="en-US" altLang="zh-CN" b="1" i="1" dirty="0" smtClean="0">
                        <a:latin typeface="Cambria Math" panose="02040503050406030204" pitchFamily="18" charset="0"/>
                      </a:rPr>
                      <m:t>,</m:t>
                    </m:r>
                    <m:r>
                      <a:rPr lang="en-US" altLang="zh-CN" b="0" i="1" dirty="0" smtClean="0">
                        <a:solidFill>
                          <a:srgbClr val="C00000"/>
                        </a:solidFill>
                        <a:latin typeface="Cambria Math" panose="02040503050406030204" pitchFamily="18" charset="0"/>
                      </a:rPr>
                      <m:t>2</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3</m:t>
                    </m:r>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1"/>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遗憾最小化算法：</a:t>
            </a:r>
            <a:r>
              <a:rPr lang="zh-CN" altLang="en-US" dirty="0">
                <a:solidFill>
                  <a:srgbClr val="0070C0"/>
                </a:solidFill>
                <a:latin typeface="Times New Roman" panose="02020603050405020304" pitchFamily="16" charset="0"/>
                <a:cs typeface="Times New Roman" panose="02020603050405020304" pitchFamily="16" charset="0"/>
              </a:rPr>
              <a:t>石头</a:t>
            </a:r>
            <a:r>
              <a:rPr lang="en-US" altLang="zh-CN" dirty="0">
                <a:solidFill>
                  <a:srgbClr val="0070C0"/>
                </a:solidFill>
                <a:latin typeface="Times New Roman" panose="02020603050405020304" pitchFamily="16" charset="0"/>
                <a:cs typeface="Times New Roman" panose="02020603050405020304" pitchFamily="16" charset="0"/>
              </a:rPr>
              <a:t>-</a:t>
            </a:r>
            <a:r>
              <a:rPr lang="zh-CN" altLang="en-US" dirty="0">
                <a:solidFill>
                  <a:srgbClr val="0070C0"/>
                </a:solidFill>
                <a:latin typeface="Times New Roman" panose="02020603050405020304" pitchFamily="16" charset="0"/>
                <a:cs typeface="Times New Roman" panose="02020603050405020304" pitchFamily="16" charset="0"/>
              </a:rPr>
              <a:t>剪刀</a:t>
            </a:r>
            <a:r>
              <a:rPr lang="en-US" altLang="zh-CN" dirty="0">
                <a:solidFill>
                  <a:srgbClr val="0070C0"/>
                </a:solidFill>
                <a:latin typeface="Times New Roman" panose="02020603050405020304" pitchFamily="16" charset="0"/>
                <a:cs typeface="Times New Roman" panose="02020603050405020304" pitchFamily="16" charset="0"/>
              </a:rPr>
              <a:t>-</a:t>
            </a:r>
            <a:r>
              <a:rPr lang="zh-CN" altLang="en-US" dirty="0">
                <a:solidFill>
                  <a:srgbClr val="0070C0"/>
                </a:solidFill>
                <a:latin typeface="Times New Roman" panose="02020603050405020304" pitchFamily="16" charset="0"/>
                <a:cs typeface="Times New Roman" panose="02020603050405020304" pitchFamily="16" charset="0"/>
              </a:rPr>
              <a:t>布的例子</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latin typeface="Times New Roman" panose="02020603050405020304" pitchFamily="16" charset="0"/>
                <a:cs typeface="Times New Roman" panose="02020603050405020304" pitchFamily="16" charset="0"/>
              </a:rPr>
              <a:t>玩家</a:t>
            </a:r>
            <a:r>
              <a:rPr lang="en-US" altLang="zh-CN" dirty="0">
                <a:latin typeface="Times New Roman" panose="02020603050405020304" pitchFamily="16" charset="0"/>
                <a:cs typeface="Times New Roman" panose="02020603050405020304" pitchFamily="16" charset="0"/>
              </a:rPr>
              <a:t>A</a:t>
            </a:r>
            <a:r>
              <a:rPr lang="zh-CN" altLang="en-US" dirty="0">
                <a:latin typeface="Times New Roman" panose="02020603050405020304" pitchFamily="16" charset="0"/>
                <a:cs typeface="Times New Roman" panose="02020603050405020304" pitchFamily="16" charset="0"/>
              </a:rPr>
              <a:t>每一轮遗憾值及第二轮后的累加遗憾取值：</a:t>
            </a:r>
            <a:endParaRPr lang="en-US" altLang="zh-CN" dirty="0">
              <a:latin typeface="Times New Roman" panose="02020603050405020304" pitchFamily="16" charset="0"/>
              <a:cs typeface="Times New Roman" panose="02020603050405020304" pitchFamily="16" charset="0"/>
            </a:endParaRPr>
          </a:p>
          <a:p>
            <a:pPr lvl="1"/>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前提：在第一轮中玩家</a:t>
            </a:r>
            <a:r>
              <a:rPr lang="en-US" altLang="zh-CN" dirty="0">
                <a:latin typeface="Times New Roman" panose="02020603050405020304" pitchFamily="16" charset="0"/>
                <a:cs typeface="Times New Roman" panose="02020603050405020304" pitchFamily="16" charset="0"/>
              </a:rPr>
              <a:t>A</a:t>
            </a:r>
            <a:r>
              <a:rPr lang="zh-CN" altLang="en-US" dirty="0">
                <a:latin typeface="Times New Roman" panose="02020603050405020304" pitchFamily="16" charset="0"/>
                <a:cs typeface="Times New Roman" panose="02020603050405020304" pitchFamily="16" charset="0"/>
              </a:rPr>
              <a:t>选择石头和</a:t>
            </a:r>
            <a:r>
              <a:rPr lang="en-US" altLang="zh-CN" dirty="0">
                <a:latin typeface="Times New Roman" panose="02020603050405020304" pitchFamily="16" charset="0"/>
                <a:cs typeface="Times New Roman" panose="02020603050405020304" pitchFamily="16" charset="0"/>
              </a:rPr>
              <a:t>B</a:t>
            </a:r>
            <a:r>
              <a:rPr lang="zh-CN" altLang="en-US" dirty="0">
                <a:latin typeface="Times New Roman" panose="02020603050405020304" pitchFamily="16" charset="0"/>
                <a:cs typeface="Times New Roman" panose="02020603050405020304" pitchFamily="16" charset="0"/>
              </a:rPr>
              <a:t>选择布、在第二局中玩家</a:t>
            </a:r>
            <a:r>
              <a:rPr lang="en-US" altLang="zh-CN" dirty="0">
                <a:latin typeface="Times New Roman" panose="02020603050405020304" pitchFamily="16" charset="0"/>
                <a:cs typeface="Times New Roman" panose="02020603050405020304" pitchFamily="16" charset="0"/>
              </a:rPr>
              <a:t>A</a:t>
            </a:r>
            <a:r>
              <a:rPr lang="zh-CN" altLang="en-US" dirty="0">
                <a:latin typeface="Times New Roman" panose="02020603050405020304" pitchFamily="16" charset="0"/>
                <a:cs typeface="Times New Roman" panose="02020603050405020304" pitchFamily="16" charset="0"/>
              </a:rPr>
              <a:t>选择剪刀和玩家</a:t>
            </a:r>
            <a:r>
              <a:rPr lang="en-US" altLang="zh-CN" dirty="0">
                <a:latin typeface="Times New Roman" panose="02020603050405020304" pitchFamily="16" charset="0"/>
                <a:cs typeface="Times New Roman" panose="02020603050405020304" pitchFamily="16" charset="0"/>
              </a:rPr>
              <a:t>B</a:t>
            </a:r>
            <a:r>
              <a:rPr lang="zh-CN" altLang="en-US" dirty="0">
                <a:latin typeface="Times New Roman" panose="02020603050405020304" pitchFamily="16" charset="0"/>
                <a:cs typeface="Times New Roman" panose="02020603050405020304" pitchFamily="16" charset="0"/>
              </a:rPr>
              <a:t>选择石头情况下</a:t>
            </a:r>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在第三局时，玩家</a:t>
            </a:r>
            <a:r>
              <a:rPr lang="en-US" altLang="zh-CN" dirty="0">
                <a:latin typeface="Times New Roman" panose="02020603050405020304" pitchFamily="16" charset="0"/>
                <a:cs typeface="Times New Roman" panose="02020603050405020304" pitchFamily="16" charset="0"/>
              </a:rPr>
              <a:t>A</a:t>
            </a:r>
            <a:r>
              <a:rPr lang="zh-CN" altLang="en-US" dirty="0">
                <a:latin typeface="Times New Roman" panose="02020603050405020304" pitchFamily="16" charset="0"/>
                <a:cs typeface="Times New Roman" panose="02020603050405020304" pitchFamily="16" charset="0"/>
              </a:rPr>
              <a:t>选择</a:t>
            </a:r>
            <a:r>
              <a:rPr lang="en-US" altLang="zh-CN" dirty="0">
                <a:latin typeface="Times New Roman" panose="02020603050405020304" pitchFamily="16" charset="0"/>
                <a:cs typeface="Times New Roman" panose="02020603050405020304" pitchFamily="16" charset="0"/>
              </a:rPr>
              <a:t>R,</a:t>
            </a:r>
            <a:r>
              <a:rPr lang="zh-CN" altLang="en-US" dirty="0">
                <a:latin typeface="Times New Roman" panose="02020603050405020304" pitchFamily="16" charset="0"/>
                <a:cs typeface="Times New Roman" panose="02020603050405020304" pitchFamily="16" charset="0"/>
              </a:rPr>
              <a:t> </a:t>
            </a:r>
            <a:r>
              <a:rPr lang="en-US" altLang="zh-CN" dirty="0">
                <a:latin typeface="Times New Roman" panose="02020603050405020304" pitchFamily="16" charset="0"/>
                <a:cs typeface="Times New Roman" panose="02020603050405020304" pitchFamily="16" charset="0"/>
              </a:rPr>
              <a:t>S,</a:t>
            </a:r>
            <a:r>
              <a:rPr lang="zh-CN" altLang="en-US" dirty="0">
                <a:latin typeface="Times New Roman" panose="02020603050405020304" pitchFamily="16" charset="0"/>
                <a:cs typeface="Times New Roman" panose="02020603050405020304" pitchFamily="16" charset="0"/>
              </a:rPr>
              <a:t> </a:t>
            </a:r>
            <a:r>
              <a:rPr lang="en-US" altLang="zh-CN" dirty="0">
                <a:latin typeface="Times New Roman" panose="02020603050405020304" pitchFamily="16" charset="0"/>
                <a:cs typeface="Times New Roman" panose="02020603050405020304" pitchFamily="16" charset="0"/>
              </a:rPr>
              <a:t>P</a:t>
            </a:r>
            <a:r>
              <a:rPr lang="zh-CN" altLang="en-US" dirty="0">
                <a:latin typeface="Times New Roman" panose="02020603050405020304" pitchFamily="16" charset="0"/>
                <a:cs typeface="Times New Roman" panose="02020603050405020304" pitchFamily="16" charset="0"/>
              </a:rPr>
              <a:t>的概率分别为</a:t>
            </a:r>
            <a:r>
              <a:rPr lang="en-US" altLang="zh-CN" dirty="0">
                <a:latin typeface="Times New Roman" panose="02020603050405020304" pitchFamily="16" charset="0"/>
                <a:cs typeface="Times New Roman" panose="02020603050405020304" pitchFamily="16" charset="0"/>
              </a:rPr>
              <a:t>1/6</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2/6</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3/6</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在实际使用中，可以通过多次模拟迭代累加遗憾值找到每个玩家在每一轮次的最优策略。但是当博弈状态空间呈指数增长时，对一个规模巨大的博弈树无法采用最小遗憾算法</a:t>
            </a:r>
            <a:r>
              <a:rPr lang="en-US" altLang="zh-CN" dirty="0">
                <a:latin typeface="Times New Roman" panose="02020603050405020304" pitchFamily="16" charset="0"/>
                <a:cs typeface="Times New Roman" panose="02020603050405020304" pitchFamily="16" charset="0"/>
              </a:rPr>
              <a:t>==&gt;</a:t>
            </a:r>
            <a:r>
              <a:rPr lang="zh-CN" altLang="en-US" dirty="0">
                <a:latin typeface="Times New Roman" panose="02020603050405020304" pitchFamily="16" charset="0"/>
                <a:cs typeface="Times New Roman" panose="02020603050405020304" pitchFamily="16" charset="0"/>
              </a:rPr>
              <a:t>虚拟最小遗憾</a:t>
            </a:r>
            <a:r>
              <a:rPr lang="zh-CN" altLang="en-US" dirty="0">
                <a:latin typeface="Times New Roman" panose="02020603050405020304" pitchFamily="16" charset="0"/>
                <a:cs typeface="Times New Roman" panose="02020603050405020304" pitchFamily="16" charset="0"/>
              </a:rPr>
              <a:t>算法</a:t>
            </a:r>
            <a:endParaRPr lang="zh-CN" altLang="en-US"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pPr lvl="1"/>
            <a:endParaRPr lang="en-US" altLang="zh-CN" dirty="0">
              <a:latin typeface="Times New Roman" panose="02020603050405020304" pitchFamily="16" charset="0"/>
              <a:cs typeface="Times New Roman" panose="02020603050405020304" pitchFamily="16" charset="0"/>
            </a:endParaRPr>
          </a:p>
          <a:p>
            <a:endParaRPr kumimoji="1"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542623" y="2388616"/>
              <a:ext cx="7846143" cy="2080768"/>
            </p:xfrm>
            <a:graphic>
              <a:graphicData uri="http://schemas.openxmlformats.org/drawingml/2006/table">
                <a:tbl>
                  <a:tblPr firstRow="1" bandRow="1">
                    <a:tableStyleId>{3B4B98B0-60AC-42C2-AFA5-B58CD77FA1E5}</a:tableStyleId>
                  </a:tblPr>
                  <a:tblGrid>
                    <a:gridCol w="3132557"/>
                    <a:gridCol w="1828800"/>
                    <a:gridCol w="1321456"/>
                    <a:gridCol w="1563330"/>
                  </a:tblGrid>
                  <a:tr h="370840">
                    <a:tc>
                      <a:txBody>
                        <a:bodyPr/>
                        <a:lstStyle/>
                        <a:p>
                          <a:pPr algn="ctr"/>
                          <a:r>
                            <a:rPr lang="zh-CN" altLang="en-US" sz="2800" dirty="0">
                              <a:latin typeface="Times New Roman" panose="02020603050405020304" pitchFamily="16" charset="0"/>
                              <a:cs typeface="Times New Roman" panose="02020603050405020304" pitchFamily="16" charset="0"/>
                            </a:rPr>
                            <a:t>每轮悔值</a:t>
                          </a:r>
                          <a:r>
                            <a:rPr lang="en-US" altLang="zh-CN" sz="2800" dirty="0">
                              <a:latin typeface="Times New Roman" panose="02020603050405020304" pitchFamily="16" charset="0"/>
                              <a:cs typeface="Times New Roman" panose="02020603050405020304" pitchFamily="16" charset="0"/>
                            </a:rPr>
                            <a:t>\</a:t>
                          </a:r>
                          <a:r>
                            <a:rPr lang="zh-CN" altLang="en-US" sz="2800" dirty="0">
                              <a:latin typeface="Times New Roman" panose="02020603050405020304" pitchFamily="16" charset="0"/>
                              <a:cs typeface="Times New Roman" panose="02020603050405020304" pitchFamily="16" charset="0"/>
                            </a:rPr>
                            <a:t>策略</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石头</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剪刀</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布</a:t>
                          </a:r>
                          <a:endParaRPr lang="zh-CN" altLang="en-US" sz="2800" dirty="0">
                            <a:latin typeface="Times New Roman" panose="02020603050405020304" pitchFamily="16" charset="0"/>
                            <a:cs typeface="Times New Roman" panose="02020603050405020304" pitchFamily="16" charset="0"/>
                          </a:endParaRPr>
                        </a:p>
                      </a:txBody>
                      <a:tcPr/>
                    </a:tc>
                  </a:tr>
                  <a:tr h="370840">
                    <a:tc>
                      <a:txBody>
                        <a:bodyPr/>
                        <a:lstStyle/>
                        <a:p>
                          <a:pPr algn="ctr"/>
                          <a:r>
                            <a:rPr lang="zh-CN" altLang="en-US" sz="2800" dirty="0">
                              <a:latin typeface="Times New Roman" panose="02020603050405020304" pitchFamily="16" charset="0"/>
                              <a:cs typeface="Times New Roman" panose="02020603050405020304" pitchFamily="16" charset="0"/>
                            </a:rPr>
                            <a:t>第一轮悔值</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0</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m:rPr>
                                    <m:nor/>
                                  </m:rPr>
                                  <a:rPr lang="zh-CN" altLang="en-US" sz="2800" dirty="0" smtClean="0">
                                    <a:latin typeface="Times New Roman" panose="02020603050405020304" pitchFamily="16" charset="0"/>
                                    <a:cs typeface="Times New Roman" panose="02020603050405020304" pitchFamily="16" charset="0"/>
                                  </a:rPr>
                                  <m:t>第</m:t>
                                </m:r>
                                <m:r>
                                  <a:rPr lang="zh-CN" altLang="en-US" sz="2800" b="0" i="1" dirty="0" smtClean="0">
                                    <a:latin typeface="Cambria Math" panose="02040503050406030204"/>
                                    <a:cs typeface="Times New Roman" panose="02020603050405020304" pitchFamily="16" charset="0"/>
                                  </a:rPr>
                                  <m:t>二</m:t>
                                </m:r>
                                <m:r>
                                  <m:rPr>
                                    <m:nor/>
                                  </m:rPr>
                                  <a:rPr lang="zh-CN" altLang="en-US" sz="2800" dirty="0" smtClean="0">
                                    <a:latin typeface="Times New Roman" panose="02020603050405020304" pitchFamily="16" charset="0"/>
                                    <a:cs typeface="Times New Roman" panose="02020603050405020304" pitchFamily="16" charset="0"/>
                                  </a:rPr>
                                  <m:t>轮悔值</m:t>
                                </m:r>
                              </m:oMath>
                            </m:oMathPara>
                          </a14:m>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0</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zh-CN" altLang="zh-CN" sz="2800" i="1" kern="1200" smtClean="0">
                                        <a:solidFill>
                                          <a:schemeClr val="tx1"/>
                                        </a:solidFill>
                                        <a:effectLst/>
                                        <a:latin typeface="Cambria Math" panose="02040503050406030204" pitchFamily="18" charset="0"/>
                                        <a:ea typeface="+mn-ea"/>
                                        <a:cs typeface="+mn-cs"/>
                                      </a:rPr>
                                    </m:ctrlPr>
                                  </m:sSubSupPr>
                                  <m:e>
                                    <m:r>
                                      <a:rPr lang="en-US" altLang="zh-CN" sz="2800" i="1" kern="1200">
                                        <a:solidFill>
                                          <a:schemeClr val="tx1"/>
                                        </a:solidFill>
                                        <a:effectLst/>
                                        <a:latin typeface="Cambria Math" panose="02040503050406030204"/>
                                        <a:ea typeface="+mn-ea"/>
                                        <a:cs typeface="+mn-cs"/>
                                      </a:rPr>
                                      <m:t>𝑅𝑒𝑔𝑟𝑒𝑡</m:t>
                                    </m:r>
                                  </m:e>
                                  <m:sub>
                                    <m:r>
                                      <a:rPr lang="en-US" altLang="zh-CN" sz="2800" i="1" kern="1200">
                                        <a:solidFill>
                                          <a:schemeClr val="tx1"/>
                                        </a:solidFill>
                                        <a:effectLst/>
                                        <a:latin typeface="Cambria Math" panose="02040503050406030204"/>
                                        <a:ea typeface="+mn-ea"/>
                                        <a:cs typeface="+mn-cs"/>
                                      </a:rPr>
                                      <m:t>𝐴</m:t>
                                    </m:r>
                                  </m:sub>
                                  <m:sup>
                                    <m:r>
                                      <a:rPr lang="en-US" altLang="zh-CN" sz="2800" b="0" i="1" kern="1200" smtClean="0">
                                        <a:solidFill>
                                          <a:schemeClr val="tx1"/>
                                        </a:solidFill>
                                        <a:effectLst/>
                                        <a:latin typeface="Cambria Math" panose="02040503050406030204"/>
                                        <a:ea typeface="+mn-ea"/>
                                        <a:cs typeface="+mn-cs"/>
                                      </a:rPr>
                                      <m:t>2</m:t>
                                    </m:r>
                                  </m:sup>
                                </m:sSubSup>
                              </m:oMath>
                            </m:oMathPara>
                          </a14:m>
                          <a:endParaRPr lang="zh-CN" altLang="en-US" sz="2800" b="0" dirty="0">
                            <a:latin typeface="黑体" panose="02010609060101010101" pitchFamily="49" charset="-122"/>
                            <a:ea typeface="黑体" panose="02010609060101010101" pitchFamily="49" charset="-122"/>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3</a:t>
                          </a:r>
                          <a:endParaRPr lang="zh-CN" altLang="en-US" sz="2800" dirty="0">
                            <a:latin typeface="Times New Roman" panose="02020603050405020304" pitchFamily="16" charset="0"/>
                            <a:cs typeface="Times New Roman" panose="02020603050405020304" pitchFamily="16" charset="0"/>
                          </a:endParaRPr>
                        </a:p>
                      </a:txBody>
                      <a:tcPr/>
                    </a:tc>
                  </a:tr>
                </a:tbl>
              </a:graphicData>
            </a:graphic>
          </p:graphicFrame>
        </mc:Choice>
        <mc:Fallback xmlns="">
          <p:graphicFrame>
            <p:nvGraphicFramePr>
              <p:cNvPr id="4" name="表格 3"/>
              <p:cNvGraphicFramePr>
                <a:graphicFrameLocks noGrp="1"/>
              </p:cNvGraphicFramePr>
              <p:nvPr/>
            </p:nvGraphicFramePr>
            <p:xfrm>
              <a:off x="2542623" y="2388616"/>
              <a:ext cx="7846143" cy="2080768"/>
            </p:xfrm>
            <a:graphic>
              <a:graphicData uri="http://schemas.openxmlformats.org/drawingml/2006/table">
                <a:tbl>
                  <a:tblPr firstRow="1" bandRow="1">
                    <a:tableStyleId>{3B4B98B0-60AC-42C2-AFA5-B58CD77FA1E5}</a:tableStyleId>
                  </a:tblPr>
                  <a:tblGrid>
                    <a:gridCol w="3132557"/>
                    <a:gridCol w="1828800"/>
                    <a:gridCol w="1321456"/>
                    <a:gridCol w="1563330"/>
                  </a:tblGrid>
                  <a:tr h="370840">
                    <a:tc>
                      <a:txBody>
                        <a:bodyPr/>
                        <a:lstStyle/>
                        <a:p>
                          <a:pPr algn="ctr"/>
                          <a:r>
                            <a:rPr lang="zh-CN" altLang="en-US" sz="2800" dirty="0">
                              <a:latin typeface="Times New Roman" panose="02020603050405020304" pitchFamily="16" charset="0"/>
                              <a:cs typeface="Times New Roman" panose="02020603050405020304" pitchFamily="16" charset="0"/>
                            </a:rPr>
                            <a:t>每轮悔值</a:t>
                          </a:r>
                          <a:r>
                            <a:rPr lang="en-US" altLang="zh-CN" sz="2800" dirty="0">
                              <a:latin typeface="Times New Roman" panose="02020603050405020304" pitchFamily="16" charset="0"/>
                              <a:cs typeface="Times New Roman" panose="02020603050405020304" pitchFamily="16" charset="0"/>
                            </a:rPr>
                            <a:t>\</a:t>
                          </a:r>
                          <a:r>
                            <a:rPr lang="zh-CN" altLang="en-US" sz="2800" dirty="0">
                              <a:latin typeface="Times New Roman" panose="02020603050405020304" pitchFamily="16" charset="0"/>
                              <a:cs typeface="Times New Roman" panose="02020603050405020304" pitchFamily="16" charset="0"/>
                            </a:rPr>
                            <a:t>策略</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石头</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剪刀</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cs typeface="Times New Roman" panose="02020603050405020304" pitchFamily="16" charset="0"/>
                            </a:rPr>
                            <a:t>布</a:t>
                          </a:r>
                          <a:endParaRPr lang="zh-CN" altLang="en-US" sz="2800" dirty="0">
                            <a:latin typeface="Times New Roman" panose="02020603050405020304" pitchFamily="16" charset="0"/>
                            <a:cs typeface="Times New Roman" panose="02020603050405020304" pitchFamily="16" charset="0"/>
                          </a:endParaRPr>
                        </a:p>
                      </a:txBody>
                      <a:tcPr/>
                    </a:tc>
                  </a:tr>
                  <a:tr h="370840">
                    <a:tc>
                      <a:txBody>
                        <a:bodyPr/>
                        <a:lstStyle/>
                        <a:p>
                          <a:pPr algn="ctr"/>
                          <a:r>
                            <a:rPr lang="zh-CN" altLang="en-US" sz="2800" dirty="0">
                              <a:latin typeface="Times New Roman" panose="02020603050405020304" pitchFamily="16" charset="0"/>
                              <a:cs typeface="Times New Roman" panose="02020603050405020304" pitchFamily="16" charset="0"/>
                            </a:rPr>
                            <a:t>第一轮悔值</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0</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r>
                  <a:tr h="533400">
                    <a:tc>
                      <a:txBody>
                        <a:bodyPr/>
                        <a:lstStyle/>
                        <a:p>
                          <a:endParaRPr lang="zh-CN"/>
                        </a:p>
                      </a:txBody>
                      <a:tcPr>
                        <a:blipFill>
                          <a:blip r:embed="rId1"/>
                        </a:blipFill>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0</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r>
                  <a:tr h="518160">
                    <a:tc>
                      <a:txBody>
                        <a:bodyPr/>
                        <a:lstStyle/>
                        <a:p>
                          <a:endParaRPr lang="zh-CN"/>
                        </a:p>
                      </a:txBody>
                      <a:tcPr>
                        <a:blipFill>
                          <a:blip r:embed="rId1"/>
                        </a:blipFill>
                      </a:tcPr>
                    </a:tc>
                    <a:tc>
                      <a:txBody>
                        <a:bodyPr/>
                        <a:lstStyle/>
                        <a:p>
                          <a:pPr algn="ctr"/>
                          <a:r>
                            <a:rPr lang="en-US" altLang="zh-CN" sz="2800" dirty="0">
                              <a:latin typeface="Times New Roman" panose="02020603050405020304" pitchFamily="16" charset="0"/>
                              <a:cs typeface="Times New Roman" panose="02020603050405020304" pitchFamily="16" charset="0"/>
                            </a:rPr>
                            <a:t>1</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2</a:t>
                          </a:r>
                          <a:endParaRPr lang="zh-CN" altLang="en-US" sz="2800" dirty="0">
                            <a:latin typeface="Times New Roman" panose="02020603050405020304" pitchFamily="16" charset="0"/>
                            <a:cs typeface="Times New Roman" panose="02020603050405020304" pitchFamily="16" charset="0"/>
                          </a:endParaRPr>
                        </a:p>
                      </a:txBody>
                      <a:tcPr/>
                    </a:tc>
                    <a:tc>
                      <a:txBody>
                        <a:bodyPr/>
                        <a:lstStyle/>
                        <a:p>
                          <a:pPr algn="ctr"/>
                          <a:r>
                            <a:rPr lang="en-US" altLang="zh-CN" sz="2800" dirty="0">
                              <a:latin typeface="Times New Roman" panose="02020603050405020304" pitchFamily="16" charset="0"/>
                              <a:cs typeface="Times New Roman" panose="02020603050405020304" pitchFamily="16" charset="0"/>
                            </a:rPr>
                            <a:t>3</a:t>
                          </a:r>
                          <a:endParaRPr lang="zh-CN" altLang="en-US" sz="2800" dirty="0">
                            <a:latin typeface="Times New Roman" panose="02020603050405020304" pitchFamily="16" charset="0"/>
                            <a:cs typeface="Times New Roman" panose="02020603050405020304" pitchFamily="16" charset="0"/>
                          </a:endParaRPr>
                        </a:p>
                      </a:txBody>
                      <a:tcPr/>
                    </a:tc>
                  </a:tr>
                </a:tbl>
              </a:graphicData>
            </a:graphic>
          </p:graphicFrame>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博弈规则的设计</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问题描述</a:t>
            </a:r>
            <a:endParaRPr lang="zh-CN" altLang="en-US" dirty="0"/>
          </a:p>
          <a:p>
            <a:pPr lvl="1"/>
            <a:r>
              <a:rPr lang="zh-CN" altLang="en-US" dirty="0"/>
              <a:t>假设博弈的玩家都是足够理性的</a:t>
            </a:r>
            <a:endParaRPr lang="zh-CN" altLang="en-US" dirty="0"/>
          </a:p>
          <a:p>
            <a:pPr lvl="1"/>
            <a:r>
              <a:rPr lang="zh-CN" altLang="en-US" dirty="0"/>
              <a:t>如何设计一个博弈规则能确保公正性或者达到设计者的最大利益</a:t>
            </a:r>
            <a:endParaRPr lang="zh-CN" altLang="en-US" dirty="0"/>
          </a:p>
          <a:p>
            <a:r>
              <a:rPr lang="zh-CN" altLang="en-US" dirty="0"/>
              <a:t>挑战</a:t>
            </a:r>
            <a:endParaRPr lang="zh-CN" altLang="en-US" dirty="0"/>
          </a:p>
          <a:p>
            <a:pPr lvl="1"/>
            <a:r>
              <a:rPr lang="zh-CN" altLang="en-US" dirty="0"/>
              <a:t>规则复杂</a:t>
            </a:r>
            <a:endParaRPr lang="zh-CN" altLang="en-US" dirty="0"/>
          </a:p>
          <a:p>
            <a:pPr lvl="1"/>
            <a:r>
              <a:rPr lang="zh-CN" altLang="en-US" dirty="0"/>
              <a:t>计算量大</a:t>
            </a:r>
            <a:endParaRPr lang="zh-CN" altLang="en-US" dirty="0"/>
          </a:p>
          <a:p>
            <a:r>
              <a:rPr lang="zh-CN" altLang="en-US" dirty="0"/>
              <a:t>应用领域</a:t>
            </a:r>
            <a:endParaRPr lang="zh-CN" altLang="en-US" dirty="0"/>
          </a:p>
          <a:p>
            <a:pPr lvl="1"/>
            <a:r>
              <a:rPr lang="zh-CN" altLang="en-US" dirty="0"/>
              <a:t>拍卖竞价：互联网广告投放、车牌竞价</a:t>
            </a:r>
            <a:endParaRPr lang="zh-CN" altLang="en-US" dirty="0"/>
          </a:p>
          <a:p>
            <a:pPr lvl="1"/>
            <a:r>
              <a:rPr lang="zh-CN" altLang="en-US" dirty="0"/>
              <a:t>供需匹配：污染权、学校录取</a:t>
            </a:r>
            <a:endParaRPr lang="zh-CN" altLang="en-US" dirty="0"/>
          </a:p>
          <a:p>
            <a:pPr lvl="1"/>
            <a:r>
              <a:rPr lang="zh-CN" altLang="en-US" dirty="0"/>
              <a:t>公正选举：选举制度、表决制度、议席分配</a:t>
            </a:r>
            <a:endParaRPr lang="zh-CN" altLang="en-US" dirty="0"/>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双边匹配算法</a:t>
            </a:r>
            <a:endParaRPr lang="zh-CN" altLang="en-US" dirty="0"/>
          </a:p>
        </p:txBody>
      </p:sp>
      <p:sp>
        <p:nvSpPr>
          <p:cNvPr id="3" name="内容占位符 2"/>
          <p:cNvSpPr>
            <a:spLocks noGrp="1"/>
          </p:cNvSpPr>
          <p:nvPr>
            <p:ph idx="1"/>
          </p:nvPr>
        </p:nvSpPr>
        <p:spPr/>
        <p:txBody>
          <a:bodyPr/>
          <a:lstStyle/>
          <a:p>
            <a:r>
              <a:rPr lang="zh-CN" altLang="en-US" dirty="0"/>
              <a:t>需要双向选择的情况被称为是</a:t>
            </a:r>
            <a:r>
              <a:rPr lang="zh-CN" altLang="en-US" dirty="0">
                <a:solidFill>
                  <a:srgbClr val="54C3F4"/>
                </a:solidFill>
              </a:rPr>
              <a:t>双边匹配问题</a:t>
            </a:r>
            <a:endParaRPr lang="en-US" altLang="zh-CN" dirty="0">
              <a:solidFill>
                <a:srgbClr val="54C3F4"/>
              </a:solidFill>
            </a:endParaRPr>
          </a:p>
          <a:p>
            <a:pPr lvl="1"/>
            <a:r>
              <a:rPr lang="zh-CN" altLang="en-US" dirty="0"/>
              <a:t>与资源匹配相关的决策问题 </a:t>
            </a:r>
            <a:r>
              <a:rPr lang="en-US" altLang="zh-CN" dirty="0"/>
              <a:t>(</a:t>
            </a:r>
            <a:r>
              <a:rPr lang="zh-CN" altLang="en-US" dirty="0"/>
              <a:t>如求职就业、报考录取等</a:t>
            </a:r>
            <a:r>
              <a:rPr lang="en-US" altLang="zh-CN" dirty="0"/>
              <a:t>)</a:t>
            </a:r>
            <a:endParaRPr lang="en-US" altLang="zh-CN" dirty="0"/>
          </a:p>
          <a:p>
            <a:pPr lvl="1"/>
            <a:r>
              <a:rPr lang="zh-CN" altLang="en-US" dirty="0"/>
              <a:t>需要双方互相满足对方的需求才会达成匹配</a:t>
            </a:r>
            <a:endParaRPr lang="en-US" altLang="zh-CN" dirty="0">
              <a:solidFill>
                <a:srgbClr val="54C3F4"/>
              </a:solidFill>
            </a:endParaRPr>
          </a:p>
          <a:p>
            <a:r>
              <a:rPr lang="zh-CN" altLang="en-US" dirty="0">
                <a:solidFill>
                  <a:srgbClr val="54C3F4"/>
                </a:solidFill>
              </a:rPr>
              <a:t>稳定</a:t>
            </a:r>
            <a:r>
              <a:rPr lang="zh-CN" altLang="en-US" dirty="0"/>
              <a:t>匹配是指没有任何人能从偏离稳状态中获益</a:t>
            </a:r>
            <a:endParaRPr lang="en-US" altLang="zh-CN" dirty="0"/>
          </a:p>
          <a:p>
            <a:pPr lvl="1"/>
            <a:r>
              <a:rPr lang="zh-CN" altLang="en-US" dirty="0"/>
              <a:t>如果将匹配问题看做是一种合作博弈，稳定状态对应纳什均衡</a:t>
            </a:r>
            <a:endParaRPr lang="en-US" altLang="zh-CN" dirty="0"/>
          </a:p>
          <a:p>
            <a:r>
              <a:rPr lang="zh-CN" altLang="en-US" dirty="0"/>
              <a:t>针对双边稳定匹配问题的算法并应用于稳定婚姻问题的求解</a:t>
            </a:r>
            <a:endParaRPr lang="en-US" altLang="zh-CN" dirty="0"/>
          </a:p>
          <a:p>
            <a:pPr lvl="1"/>
            <a:r>
              <a:rPr lang="en-US" altLang="zh-CN" dirty="0"/>
              <a:t>1962</a:t>
            </a:r>
            <a:r>
              <a:rPr lang="zh-CN" altLang="en-US" dirty="0"/>
              <a:t>年，美国数学家大卫</a:t>
            </a:r>
            <a:r>
              <a:rPr lang="en-US" altLang="zh-CN" dirty="0"/>
              <a:t>·</a:t>
            </a:r>
            <a:r>
              <a:rPr lang="zh-CN" altLang="en-US" dirty="0"/>
              <a:t>盖尔和博弈论学家沙普利提出</a:t>
            </a:r>
            <a:endParaRPr lang="zh-CN" altLang="en-US"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经验重现</a:t>
            </a:r>
            <a:r>
              <a:rPr lang="en-US" altLang="zh-CN" dirty="0"/>
              <a:t>(Experience Replay)</a:t>
            </a:r>
            <a:endParaRPr lang="zh-CN" altLang="en-US" dirty="0"/>
          </a:p>
        </p:txBody>
      </p:sp>
      <p:sp>
        <p:nvSpPr>
          <p:cNvPr id="3" name="内容占位符 2"/>
          <p:cNvSpPr>
            <a:spLocks noGrp="1"/>
          </p:cNvSpPr>
          <p:nvPr>
            <p:ph idx="1"/>
          </p:nvPr>
        </p:nvSpPr>
        <p:spPr/>
        <p:txBody>
          <a:bodyPr>
            <a:normAutofit/>
          </a:bodyPr>
          <a:lstStyle/>
          <a:p>
            <a:r>
              <a:rPr lang="zh-CN" altLang="en-US" sz="2400" dirty="0"/>
              <a:t>相邻的样本来自同一条轨迹，样本之间相关性太强，集中优化相关性强的样本可能导致神经网络在其他样本上效果下降。</a:t>
            </a:r>
            <a:endParaRPr lang="zh-CN" altLang="en-US" sz="2400" dirty="0"/>
          </a:p>
          <a:p>
            <a:pPr marL="0" indent="0">
              <a:buNone/>
            </a:pPr>
            <a:r>
              <a:rPr lang="zh-CN" altLang="en-US" sz="2400" dirty="0"/>
              <a:t>将过去的经验存储下来，每次将新的样本加入到存储中去，并从存储中采样一批样本进行优化</a:t>
            </a:r>
            <a:endParaRPr lang="zh-CN" altLang="en-US" sz="2400" dirty="0"/>
          </a:p>
          <a:p>
            <a:r>
              <a:rPr lang="zh-CN" altLang="en-US" sz="2400" dirty="0"/>
              <a:t>解决了样本相关性强的问题</a:t>
            </a:r>
            <a:endParaRPr lang="zh-CN" altLang="en-US" sz="2400" dirty="0"/>
          </a:p>
          <a:p>
            <a:r>
              <a:rPr lang="zh-CN" altLang="en-US" sz="2400" dirty="0"/>
              <a:t>重用经验，提高了信息利用的效率</a:t>
            </a:r>
            <a:endParaRPr lang="zh-CN" altLang="en-US" sz="2400" dirty="0"/>
          </a:p>
          <a:p>
            <a:endParaRPr lang="zh-CN" altLang="en-US" sz="24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7446317" y="3703172"/>
              <a:ext cx="2651125" cy="2225040"/>
            </p:xfrm>
            <a:graphic>
              <a:graphicData uri="http://schemas.openxmlformats.org/drawingml/2006/table">
                <a:tbl>
                  <a:tblPr firstRow="1" bandRow="1">
                    <a:tableStyleId>{5940675A-B579-460E-94D1-54222C63F5DA}</a:tableStyleId>
                  </a:tblPr>
                  <a:tblGrid>
                    <a:gridCol w="2651125"/>
                  </a:tblGrid>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r>
                </a:tbl>
              </a:graphicData>
            </a:graphic>
          </p:graphicFrame>
        </mc:Choice>
        <mc:Fallback xmlns="">
          <p:graphicFrame>
            <p:nvGraphicFramePr>
              <p:cNvPr id="4" name="表格 3"/>
              <p:cNvGraphicFramePr>
                <a:graphicFrameLocks noGrp="1"/>
              </p:cNvGraphicFramePr>
              <p:nvPr/>
            </p:nvGraphicFramePr>
            <p:xfrm>
              <a:off x="7446317" y="3703172"/>
              <a:ext cx="2651125" cy="2225040"/>
            </p:xfrm>
            <a:graphic>
              <a:graphicData uri="http://schemas.openxmlformats.org/drawingml/2006/table">
                <a:tbl>
                  <a:tblPr firstRow="1" bandRow="1">
                    <a:tableStyleId>{5940675A-B579-460E-94D1-54222C63F5DA}</a:tableStyleId>
                  </a:tblPr>
                  <a:tblGrid>
                    <a:gridCol w="2651125"/>
                  </a:tblGrid>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bl>
              </a:graphicData>
            </a:graphic>
          </p:graphicFrame>
        </mc:Fallback>
      </mc:AlternateContent>
      <p:sp>
        <p:nvSpPr>
          <p:cNvPr id="5" name="文本框 4"/>
          <p:cNvSpPr txBox="1"/>
          <p:nvPr/>
        </p:nvSpPr>
        <p:spPr>
          <a:xfrm>
            <a:off x="10458725" y="5154655"/>
            <a:ext cx="1338828"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第二个片段</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箭头: 右 5"/>
          <p:cNvSpPr/>
          <p:nvPr/>
        </p:nvSpPr>
        <p:spPr>
          <a:xfrm rot="10800000">
            <a:off x="7022236" y="4527145"/>
            <a:ext cx="307592" cy="136614"/>
          </a:xfrm>
          <a:prstGeom prst="rightArrow">
            <a:avLst/>
          </a:prstGeom>
          <a:ln>
            <a:solidFill>
              <a:srgbClr val="FF323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文本框 6"/>
          <p:cNvSpPr txBox="1"/>
          <p:nvPr/>
        </p:nvSpPr>
        <p:spPr>
          <a:xfrm>
            <a:off x="7179135" y="5928212"/>
            <a:ext cx="3185487"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记录智能主体过去经验的存储</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箭头: 右 7"/>
          <p:cNvSpPr/>
          <p:nvPr/>
        </p:nvSpPr>
        <p:spPr>
          <a:xfrm>
            <a:off x="7005134" y="5682013"/>
            <a:ext cx="307592" cy="136614"/>
          </a:xfrm>
          <a:prstGeom prst="rightArrow">
            <a:avLst/>
          </a:prstGeom>
          <a:ln>
            <a:solidFill>
              <a:srgbClr val="FF323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9" name="文本框 8"/>
              <p:cNvSpPr txBox="1"/>
              <p:nvPr/>
            </p:nvSpPr>
            <p:spPr>
              <a:xfrm>
                <a:off x="4548249" y="5518029"/>
                <a:ext cx="2492477"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加入新样本</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1</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𝑅</m:t>
                        </m:r>
                      </m:e>
                      <m:sub>
                        <m:r>
                          <a:rPr lang="en-US" altLang="zh-CN" b="0" i="1" smtClean="0">
                            <a:latin typeface="Cambria Math" panose="02040503050406030204" pitchFamily="18" charset="0"/>
                            <a:ea typeface="黑体" panose="02010609060101010101" pitchFamily="49" charset="-122"/>
                          </a:rPr>
                          <m:t>2</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2</m:t>
                        </m:r>
                      </m:sub>
                    </m:sSub>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548249" y="5518029"/>
                <a:ext cx="2492477" cy="369332"/>
              </a:xfrm>
              <a:prstGeom prst="rect">
                <a:avLst/>
              </a:prstGeom>
              <a:blipFill rotWithShape="1">
                <a:blip r:embed="rId2"/>
                <a:stretch>
                  <a:fillRect l="-15" t="-139" r="19"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5035321" y="4367755"/>
                <a:ext cx="1928670"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采样</a:t>
                </a:r>
                <a14:m>
                  <m:oMath xmlns:m="http://schemas.openxmlformats.org/officeDocument/2006/math">
                    <m:d>
                      <m:dPr>
                        <m:ctrlPr>
                          <a:rPr lang="en-US" altLang="zh-CN" b="0" i="1" smtClean="0">
                            <a:latin typeface="Cambria Math" panose="02040503050406030204" pitchFamily="18" charset="0"/>
                            <a:ea typeface="黑体" panose="02010609060101010101" pitchFamily="49" charset="-122"/>
                          </a:rPr>
                        </m:ctrlPr>
                      </m:dPr>
                      <m:e>
                        <m:r>
                          <a:rPr lang="en-US" altLang="zh-CN" b="0" i="1" smtClean="0">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𝑟</m:t>
                        </m:r>
                        <m:r>
                          <a:rPr lang="en-US" altLang="zh-CN" b="0" i="1" smtClean="0">
                            <a:latin typeface="Cambria Math" panose="02040503050406030204" pitchFamily="18" charset="0"/>
                            <a:ea typeface="黑体" panose="02010609060101010101" pitchFamily="49" charset="-122"/>
                          </a:rPr>
                          <m:t>,</m:t>
                        </m:r>
                        <m:sSup>
                          <m:sSupPr>
                            <m:ctrlPr>
                              <a:rPr lang="en-US" altLang="zh-CN" b="0" i="1" smtClean="0">
                                <a:latin typeface="Cambria Math" panose="02040503050406030204" pitchFamily="18" charset="0"/>
                                <a:ea typeface="黑体" panose="02010609060101010101" pitchFamily="49" charset="-122"/>
                              </a:rPr>
                            </m:ctrlPr>
                          </m:sSupPr>
                          <m:e>
                            <m:r>
                              <a:rPr lang="en-US" altLang="zh-CN" b="0" i="1" smtClean="0">
                                <a:latin typeface="Cambria Math" panose="02040503050406030204" pitchFamily="18" charset="0"/>
                                <a:ea typeface="黑体" panose="02010609060101010101" pitchFamily="49" charset="-122"/>
                              </a:rPr>
                              <m:t>𝑠</m:t>
                            </m:r>
                          </m:e>
                          <m:sup>
                            <m:r>
                              <a:rPr lang="en-US" altLang="zh-CN" b="0" i="1" smtClean="0">
                                <a:latin typeface="Cambria Math" panose="02040503050406030204" pitchFamily="18" charset="0"/>
                                <a:ea typeface="黑体" panose="02010609060101010101" pitchFamily="49" charset="-122"/>
                              </a:rPr>
                              <m:t>′</m:t>
                            </m:r>
                          </m:sup>
                        </m:sSup>
                      </m:e>
                    </m:d>
                    <m:r>
                      <a:rPr lang="en-US" altLang="zh-CN" b="0" i="1" smtClean="0">
                        <a:latin typeface="Cambria Math" panose="02040503050406030204" pitchFamily="18" charset="0"/>
                        <a:ea typeface="黑体" panose="02010609060101010101" pitchFamily="49" charset="-122"/>
                      </a:rPr>
                      <m:t>,⋯</m:t>
                    </m:r>
                  </m:oMath>
                </a14:m>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5035321" y="4367755"/>
                <a:ext cx="1928670" cy="369332"/>
              </a:xfrm>
              <a:prstGeom prst="rect">
                <a:avLst/>
              </a:prstGeom>
              <a:blipFill rotWithShape="1">
                <a:blip r:embed="rId3"/>
                <a:stretch>
                  <a:fillRect l="-21" t="-61" r="30" b="168"/>
                </a:stretch>
              </a:blipFill>
            </p:spPr>
            <p:txBody>
              <a:bodyPr/>
              <a:lstStyle/>
              <a:p>
                <a:r>
                  <a:rPr lang="zh-CN" altLang="en-US">
                    <a:noFill/>
                  </a:rPr>
                  <a:t> </a:t>
                </a:r>
              </a:p>
            </p:txBody>
          </p:sp>
        </mc:Fallback>
      </mc:AlternateContent>
      <p:sp>
        <p:nvSpPr>
          <p:cNvPr id="11" name="文本框 10"/>
          <p:cNvSpPr txBox="1"/>
          <p:nvPr/>
        </p:nvSpPr>
        <p:spPr>
          <a:xfrm>
            <a:off x="10458725" y="3710557"/>
            <a:ext cx="1338828" cy="369332"/>
          </a:xfrm>
          <a:prstGeom prst="rect">
            <a:avLst/>
          </a:prstGeom>
          <a:noFill/>
        </p:spPr>
        <p:txBody>
          <a:bodyPr wrap="none" rtlCol="0">
            <a:spAutoFit/>
          </a:bodyPr>
          <a:lstStyle/>
          <a:p>
            <a:r>
              <a:rPr lang="zh-CN" altLang="en-US" dirty="0">
                <a:latin typeface="Times New Roman" panose="02020603050405020304" pitchFamily="16" charset="0"/>
                <a:ea typeface="黑体" panose="02010609060101010101" pitchFamily="49" charset="-122"/>
                <a:cs typeface="Times New Roman" panose="02020603050405020304" pitchFamily="16" charset="0"/>
              </a:rPr>
              <a:t>第一个片段</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2" name="右大括号 11"/>
          <p:cNvSpPr/>
          <p:nvPr/>
        </p:nvSpPr>
        <p:spPr>
          <a:xfrm>
            <a:off x="10202699" y="3740031"/>
            <a:ext cx="224798" cy="1408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
        <p:nvSpPr>
          <p:cNvPr id="13" name="右大括号 12"/>
          <p:cNvSpPr/>
          <p:nvPr/>
        </p:nvSpPr>
        <p:spPr>
          <a:xfrm>
            <a:off x="10192453" y="5224029"/>
            <a:ext cx="203397" cy="10735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6" charset="0"/>
              <a:cs typeface="Times New Roman" panose="02020603050405020304" pitchFamily="1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单边匹配算法</a:t>
            </a:r>
            <a:endParaRPr lang="zh-CN" altLang="en-US" dirty="0"/>
          </a:p>
        </p:txBody>
      </p:sp>
      <p:sp>
        <p:nvSpPr>
          <p:cNvPr id="3" name="内容占位符 2"/>
          <p:cNvSpPr>
            <a:spLocks noGrp="1"/>
          </p:cNvSpPr>
          <p:nvPr>
            <p:ph idx="1"/>
          </p:nvPr>
        </p:nvSpPr>
        <p:spPr/>
        <p:txBody>
          <a:bodyPr>
            <a:normAutofit fontScale="92500"/>
          </a:bodyPr>
          <a:lstStyle/>
          <a:p>
            <a:r>
              <a:rPr lang="zh-CN" altLang="en-US" dirty="0"/>
              <a:t>一类交换不可分标的物的匹配问题</a:t>
            </a:r>
            <a:endParaRPr lang="en-US" altLang="zh-CN" dirty="0"/>
          </a:p>
          <a:p>
            <a:pPr lvl="1"/>
            <a:r>
              <a:rPr lang="zh-CN" altLang="en-US" dirty="0"/>
              <a:t>如远古时期以物易物、或者宿舍的床位分配</a:t>
            </a:r>
            <a:endParaRPr lang="en-US" altLang="zh-CN" dirty="0"/>
          </a:p>
          <a:p>
            <a:pPr lvl="1"/>
            <a:r>
              <a:rPr lang="zh-CN" altLang="en-US" dirty="0"/>
              <a:t>不可分的标的物只能属于一个所有者，且可属于任何所有者</a:t>
            </a:r>
            <a:endParaRPr lang="en-US" altLang="zh-CN" dirty="0"/>
          </a:p>
          <a:p>
            <a:pPr lvl="1"/>
            <a:r>
              <a:rPr lang="zh-CN" altLang="en-US" dirty="0"/>
              <a:t>沙普利和斯卡夫提出了针对单边匹配问题的稳定匹配算法</a:t>
            </a:r>
            <a:endParaRPr lang="en-US" altLang="zh-CN" dirty="0"/>
          </a:p>
          <a:p>
            <a:r>
              <a:rPr lang="zh-CN" altLang="en-US" dirty="0"/>
              <a:t>最大交易圈算法 </a:t>
            </a:r>
            <a:r>
              <a:rPr lang="en-US" altLang="zh-CN" dirty="0"/>
              <a:t>(TTC) </a:t>
            </a:r>
            <a:r>
              <a:rPr lang="zh-CN" altLang="en-US" dirty="0"/>
              <a:t>：</a:t>
            </a:r>
            <a:endParaRPr lang="zh-CN" altLang="en-US" dirty="0"/>
          </a:p>
          <a:p>
            <a:pPr lvl="1"/>
            <a:r>
              <a:rPr lang="zh-CN" altLang="en-US" dirty="0"/>
              <a:t>每个交易者连接一条指向他最喜欢的标的物的边，并从每一个标的物连接到其占有者或是具有高优先权的交易者，形成一张有向图</a:t>
            </a:r>
            <a:endParaRPr lang="zh-CN" altLang="en-US" dirty="0"/>
          </a:p>
          <a:p>
            <a:pPr lvl="1"/>
            <a:r>
              <a:rPr lang="zh-CN" altLang="en-US" dirty="0"/>
              <a:t>如果存在交易圈，其中的交易者，将每人指向的标的物赋予其，同时交易者放弃原先的标的物，相关占有者和标的物离开市场</a:t>
            </a:r>
            <a:endParaRPr lang="zh-CN" altLang="en-US" dirty="0"/>
          </a:p>
          <a:p>
            <a:pPr lvl="1"/>
            <a:r>
              <a:rPr lang="zh-CN" altLang="en-US" dirty="0"/>
              <a:t>从剩余的交易者和标的物之间重复交易圈匹配，直到没有交易圈</a:t>
            </a:r>
            <a:endParaRPr lang="zh-CN" altLang="en-US" dirty="0"/>
          </a:p>
          <a:p>
            <a:endParaRPr lang="zh-CN" altLang="en-US" dirty="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最大交易圈算法：</a:t>
            </a:r>
            <a:r>
              <a:rPr lang="zh-CN" altLang="en-US" dirty="0">
                <a:solidFill>
                  <a:schemeClr val="accent1"/>
                </a:solidFill>
                <a:latin typeface="Times New Roman" panose="02020603050405020304" pitchFamily="16" charset="0"/>
                <a:cs typeface="Times New Roman" panose="02020603050405020304" pitchFamily="16" charset="0"/>
              </a:rPr>
              <a:t>室友匹配问题</a:t>
            </a:r>
            <a:endParaRPr lang="zh-CN" altLang="en-US" dirty="0"/>
          </a:p>
        </p:txBody>
      </p:sp>
      <p:sp>
        <p:nvSpPr>
          <p:cNvPr id="3" name="内容占位符 2"/>
          <p:cNvSpPr>
            <a:spLocks noGrp="1"/>
          </p:cNvSpPr>
          <p:nvPr>
            <p:ph idx="1"/>
          </p:nvPr>
        </p:nvSpPr>
        <p:spPr/>
        <p:txBody>
          <a:bodyPr>
            <a:normAutofit/>
          </a:bodyPr>
          <a:lstStyle/>
          <a:p>
            <a:r>
              <a:rPr lang="zh-CN" altLang="en-US" dirty="0"/>
              <a:t>假设某寝室有</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四位同学和</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四个床位</a:t>
            </a:r>
            <a:endParaRPr lang="en-US" altLang="zh-CN" dirty="0"/>
          </a:p>
          <a:p>
            <a:pPr lvl="1"/>
            <a:r>
              <a:rPr lang="zh-CN" altLang="en-US" dirty="0"/>
              <a:t>当前给</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四位同学随机分配</a:t>
            </a:r>
            <a:r>
              <a:rPr lang="en-US" altLang="zh-CN" dirty="0"/>
              <a:t>4</a:t>
            </a:r>
            <a:r>
              <a:rPr lang="zh-CN" altLang="en-US" dirty="0"/>
              <a:t>、</a:t>
            </a:r>
            <a:r>
              <a:rPr lang="en-US" altLang="zh-CN" dirty="0"/>
              <a:t>3</a:t>
            </a:r>
            <a:r>
              <a:rPr lang="zh-CN" altLang="en-US" dirty="0"/>
              <a:t>、</a:t>
            </a:r>
            <a:r>
              <a:rPr lang="en-US" altLang="zh-CN" dirty="0"/>
              <a:t>2</a:t>
            </a:r>
            <a:r>
              <a:rPr lang="zh-CN" altLang="en-US" dirty="0"/>
              <a:t>、</a:t>
            </a:r>
            <a:r>
              <a:rPr lang="en-US" altLang="zh-CN" dirty="0"/>
              <a:t>1</a:t>
            </a:r>
            <a:r>
              <a:rPr lang="zh-CN" altLang="en-US" dirty="0"/>
              <a:t>四个床位</a:t>
            </a:r>
            <a:endParaRPr lang="zh-CN" altLang="en-US" dirty="0"/>
          </a:p>
          <a:p>
            <a:pPr lvl="1"/>
            <a:r>
              <a:rPr lang="zh-CN" altLang="en-US" dirty="0"/>
              <a:t>已知四位同学对床位偏好如下：</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可以看出交易图中</a:t>
            </a:r>
            <a:r>
              <a:rPr lang="en-US" altLang="zh-CN" dirty="0"/>
              <a:t>A</a:t>
            </a:r>
            <a:r>
              <a:rPr lang="zh-CN" altLang="en-US" dirty="0"/>
              <a:t>和</a:t>
            </a:r>
            <a:r>
              <a:rPr lang="en-US" altLang="zh-CN" dirty="0"/>
              <a:t>D</a:t>
            </a:r>
            <a:r>
              <a:rPr lang="zh-CN" altLang="en-US" dirty="0"/>
              <a:t>之间构成一个交易圈</a:t>
            </a:r>
            <a:endParaRPr lang="zh-CN" altLang="en-US"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657688" y="2861023"/>
              <a:ext cx="2831555" cy="2590800"/>
            </p:xfrm>
            <a:graphic>
              <a:graphicData uri="http://schemas.openxmlformats.org/drawingml/2006/table">
                <a:tbl>
                  <a:tblPr firstRow="1" bandRow="1">
                    <a:tableStyleId>{5FD0F851-EC5A-4D38-B0AD-8093EC10F338}</a:tableStyleId>
                  </a:tblPr>
                  <a:tblGrid>
                    <a:gridCol w="898672"/>
                    <a:gridCol w="1932883"/>
                  </a:tblGrid>
                  <a:tr h="370840">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同学</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偏好</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bl>
              </a:graphicData>
            </a:graphic>
          </p:graphicFrame>
        </mc:Choice>
        <mc:Fallback xmlns="">
          <p:graphicFrame>
            <p:nvGraphicFramePr>
              <p:cNvPr id="4" name="表格 3"/>
              <p:cNvGraphicFramePr>
                <a:graphicFrameLocks noGrp="1"/>
              </p:cNvGraphicFramePr>
              <p:nvPr/>
            </p:nvGraphicFramePr>
            <p:xfrm>
              <a:off x="2657688" y="2861023"/>
              <a:ext cx="2831555" cy="2590800"/>
            </p:xfrm>
            <a:graphic>
              <a:graphicData uri="http://schemas.openxmlformats.org/drawingml/2006/table">
                <a:tbl>
                  <a:tblPr firstRow="1" bandRow="1">
                    <a:tableStyleId>{5FD0F851-EC5A-4D38-B0AD-8093EC10F338}</a:tableStyleId>
                  </a:tblPr>
                  <a:tblGrid>
                    <a:gridCol w="898672"/>
                    <a:gridCol w="1932883"/>
                  </a:tblGrid>
                  <a:tr h="370840">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同学</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偏好</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bl>
              </a:graphicData>
            </a:graphic>
          </p:graphicFrame>
        </mc:Fallback>
      </mc:AlternateContent>
      <p:grpSp>
        <p:nvGrpSpPr>
          <p:cNvPr id="5" name="组合 4"/>
          <p:cNvGrpSpPr/>
          <p:nvPr/>
        </p:nvGrpSpPr>
        <p:grpSpPr>
          <a:xfrm>
            <a:off x="7597145" y="2396571"/>
            <a:ext cx="2989990" cy="2702161"/>
            <a:chOff x="8425334" y="1882280"/>
            <a:chExt cx="1894414" cy="1749750"/>
          </a:xfrm>
        </p:grpSpPr>
        <p:sp>
          <p:nvSpPr>
            <p:cNvPr id="6" name="矩形 5"/>
            <p:cNvSpPr/>
            <p:nvPr/>
          </p:nvSpPr>
          <p:spPr>
            <a:xfrm>
              <a:off x="8425334" y="1882280"/>
              <a:ext cx="224589" cy="22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a:t>
              </a:r>
              <a:endParaRPr lang="zh-CN" altLang="en-US" sz="2800" dirty="0"/>
            </a:p>
          </p:txBody>
        </p:sp>
        <p:sp>
          <p:nvSpPr>
            <p:cNvPr id="7" name="矩形 6"/>
            <p:cNvSpPr/>
            <p:nvPr/>
          </p:nvSpPr>
          <p:spPr>
            <a:xfrm>
              <a:off x="10095159" y="1882280"/>
              <a:ext cx="224589" cy="22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B</a:t>
              </a:r>
              <a:endParaRPr lang="zh-CN" altLang="en-US" sz="2800" dirty="0"/>
            </a:p>
          </p:txBody>
        </p:sp>
        <p:sp>
          <p:nvSpPr>
            <p:cNvPr id="8" name="矩形 7"/>
            <p:cNvSpPr/>
            <p:nvPr/>
          </p:nvSpPr>
          <p:spPr>
            <a:xfrm>
              <a:off x="8439209" y="3407441"/>
              <a:ext cx="224589" cy="22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a:t>
              </a:r>
              <a:endParaRPr lang="zh-CN" altLang="en-US" sz="2800" dirty="0"/>
            </a:p>
          </p:txBody>
        </p:sp>
        <p:sp>
          <p:nvSpPr>
            <p:cNvPr id="9" name="矩形 8"/>
            <p:cNvSpPr/>
            <p:nvPr/>
          </p:nvSpPr>
          <p:spPr>
            <a:xfrm>
              <a:off x="10095159" y="3407441"/>
              <a:ext cx="224589" cy="22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D</a:t>
              </a:r>
              <a:endParaRPr lang="zh-CN" altLang="en-US" sz="2800" dirty="0"/>
            </a:p>
          </p:txBody>
        </p:sp>
        <p:sp>
          <p:nvSpPr>
            <p:cNvPr id="10" name="椭圆 9"/>
            <p:cNvSpPr/>
            <p:nvPr/>
          </p:nvSpPr>
          <p:spPr>
            <a:xfrm>
              <a:off x="8944697" y="2342153"/>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11" name="椭圆 10"/>
            <p:cNvSpPr/>
            <p:nvPr/>
          </p:nvSpPr>
          <p:spPr>
            <a:xfrm>
              <a:off x="9590865" y="2342153"/>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12" name="椭圆 11"/>
            <p:cNvSpPr/>
            <p:nvPr/>
          </p:nvSpPr>
          <p:spPr>
            <a:xfrm>
              <a:off x="8944697" y="3017306"/>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sp>
          <p:nvSpPr>
            <p:cNvPr id="13" name="椭圆 12"/>
            <p:cNvSpPr/>
            <p:nvPr/>
          </p:nvSpPr>
          <p:spPr>
            <a:xfrm>
              <a:off x="9590865" y="3017305"/>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a:t>
              </a:r>
              <a:endParaRPr lang="zh-CN" altLang="en-US" sz="2800" dirty="0"/>
            </a:p>
          </p:txBody>
        </p:sp>
        <p:cxnSp>
          <p:nvCxnSpPr>
            <p:cNvPr id="14" name="曲线连接符 14"/>
            <p:cNvCxnSpPr>
              <a:stCxn id="13" idx="1"/>
              <a:endCxn id="6" idx="3"/>
            </p:cNvCxnSpPr>
            <p:nvPr/>
          </p:nvCxnSpPr>
          <p:spPr>
            <a:xfrm rot="16200000" flipV="1">
              <a:off x="8609030" y="2035469"/>
              <a:ext cx="1065801" cy="984013"/>
            </a:xfrm>
            <a:prstGeom prst="curved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5" name="曲线连接符 15"/>
            <p:cNvCxnSpPr>
              <a:stCxn id="12" idx="7"/>
              <a:endCxn id="7" idx="1"/>
            </p:cNvCxnSpPr>
            <p:nvPr/>
          </p:nvCxnSpPr>
          <p:spPr>
            <a:xfrm rot="5400000" flipH="1" flipV="1">
              <a:off x="9112544" y="2077762"/>
              <a:ext cx="1065802" cy="89942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曲线连接符 16"/>
            <p:cNvCxnSpPr>
              <a:stCxn id="11" idx="3"/>
              <a:endCxn id="8" idx="3"/>
            </p:cNvCxnSpPr>
            <p:nvPr/>
          </p:nvCxnSpPr>
          <p:spPr>
            <a:xfrm rot="5400000">
              <a:off x="8685593" y="2571392"/>
              <a:ext cx="926549" cy="97013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曲线连接符 17"/>
            <p:cNvCxnSpPr>
              <a:stCxn id="10" idx="5"/>
              <a:endCxn id="9" idx="1"/>
            </p:cNvCxnSpPr>
            <p:nvPr/>
          </p:nvCxnSpPr>
          <p:spPr>
            <a:xfrm rot="16200000" flipH="1">
              <a:off x="9182171" y="2606747"/>
              <a:ext cx="926549" cy="899428"/>
            </a:xfrm>
            <a:prstGeom prst="curved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8" name="曲线连接符 18"/>
            <p:cNvCxnSpPr>
              <a:stCxn id="6" idx="2"/>
              <a:endCxn id="10" idx="2"/>
            </p:cNvCxnSpPr>
            <p:nvPr/>
          </p:nvCxnSpPr>
          <p:spPr>
            <a:xfrm rot="16200000" flipH="1">
              <a:off x="8549995" y="2094503"/>
              <a:ext cx="382337" cy="407068"/>
            </a:xfrm>
            <a:prstGeom prst="curved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9" name="曲线连接符 19"/>
            <p:cNvCxnSpPr>
              <a:stCxn id="7" idx="2"/>
              <a:endCxn id="11" idx="6"/>
            </p:cNvCxnSpPr>
            <p:nvPr/>
          </p:nvCxnSpPr>
          <p:spPr>
            <a:xfrm rot="5400000">
              <a:off x="9855044" y="2136795"/>
              <a:ext cx="382337" cy="32248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 name="曲线连接符 20"/>
            <p:cNvCxnSpPr>
              <a:stCxn id="9" idx="0"/>
              <a:endCxn id="13" idx="6"/>
            </p:cNvCxnSpPr>
            <p:nvPr/>
          </p:nvCxnSpPr>
          <p:spPr>
            <a:xfrm rot="16200000" flipV="1">
              <a:off x="9924671" y="3124658"/>
              <a:ext cx="243083" cy="322484"/>
            </a:xfrm>
            <a:prstGeom prst="curved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1" name="曲线连接符 21"/>
            <p:cNvCxnSpPr>
              <a:stCxn id="8" idx="0"/>
              <a:endCxn id="10" idx="4"/>
            </p:cNvCxnSpPr>
            <p:nvPr/>
          </p:nvCxnSpPr>
          <p:spPr>
            <a:xfrm rot="5400000" flipH="1" flipV="1">
              <a:off x="8436036" y="2751727"/>
              <a:ext cx="771183" cy="5402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最大交易圈算法：</a:t>
            </a:r>
            <a:r>
              <a:rPr lang="zh-CN" altLang="en-US" dirty="0">
                <a:solidFill>
                  <a:schemeClr val="accent1"/>
                </a:solidFill>
                <a:latin typeface="Times New Roman" panose="02020603050405020304" pitchFamily="16" charset="0"/>
                <a:cs typeface="Times New Roman" panose="02020603050405020304" pitchFamily="16" charset="0"/>
              </a:rPr>
              <a:t>室友匹配问题</a:t>
            </a:r>
            <a:endParaRPr lang="zh-CN" altLang="en-US" dirty="0"/>
          </a:p>
        </p:txBody>
      </p:sp>
      <p:sp>
        <p:nvSpPr>
          <p:cNvPr id="3" name="内容占位符 2"/>
          <p:cNvSpPr>
            <a:spLocks noGrp="1"/>
          </p:cNvSpPr>
          <p:nvPr>
            <p:ph idx="1"/>
          </p:nvPr>
        </p:nvSpPr>
        <p:spPr/>
        <p:txBody>
          <a:bodyPr>
            <a:normAutofit/>
          </a:bodyPr>
          <a:lstStyle/>
          <a:p>
            <a:r>
              <a:rPr lang="zh-CN" altLang="en-US" dirty="0"/>
              <a:t>假设某寝室有</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四位同学和</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四个床位</a:t>
            </a:r>
            <a:endParaRPr lang="en-US" altLang="zh-CN" dirty="0"/>
          </a:p>
          <a:p>
            <a:pPr lvl="1"/>
            <a:r>
              <a:rPr lang="zh-CN" altLang="en-US" dirty="0"/>
              <a:t>从匹配图中移除交易圈中的参与者：</a:t>
            </a:r>
            <a:r>
              <a:rPr lang="en-US" altLang="zh-CN" dirty="0"/>
              <a:t>A</a:t>
            </a:r>
            <a:r>
              <a:rPr lang="zh-CN" altLang="en-US" dirty="0"/>
              <a:t>和</a:t>
            </a:r>
            <a:r>
              <a:rPr lang="en-US" altLang="zh-CN" dirty="0"/>
              <a:t>D</a:t>
            </a:r>
            <a:r>
              <a:rPr lang="zh-CN" altLang="en-US" dirty="0"/>
              <a:t>以及</a:t>
            </a:r>
            <a:r>
              <a:rPr lang="en-US" altLang="zh-CN" dirty="0"/>
              <a:t>1</a:t>
            </a:r>
            <a:r>
              <a:rPr lang="zh-CN" altLang="en-US" dirty="0"/>
              <a:t>和</a:t>
            </a:r>
            <a:r>
              <a:rPr lang="en-US" altLang="zh-CN" dirty="0"/>
              <a:t>4</a:t>
            </a:r>
            <a:endParaRPr lang="en-US" altLang="zh-CN" dirty="0"/>
          </a:p>
          <a:p>
            <a:r>
              <a:rPr lang="zh-CN" altLang="en-US" dirty="0"/>
              <a:t>第二轮</a:t>
            </a:r>
            <a:endParaRPr lang="en-US" altLang="zh-CN" dirty="0"/>
          </a:p>
          <a:p>
            <a:pPr lvl="1"/>
            <a:r>
              <a:rPr lang="zh-CN" altLang="en-US" dirty="0"/>
              <a:t>依照算法步骤可得匹配图</a:t>
            </a:r>
            <a:endParaRPr lang="zh-CN" altLang="en-US" dirty="0"/>
          </a:p>
          <a:p>
            <a:pPr lvl="1"/>
            <a:r>
              <a:rPr lang="en-US" altLang="zh-CN" dirty="0"/>
              <a:t>B</a:t>
            </a:r>
            <a:r>
              <a:rPr lang="zh-CN" altLang="en-US" dirty="0"/>
              <a:t>和</a:t>
            </a:r>
            <a:r>
              <a:rPr lang="en-US" altLang="zh-CN" dirty="0"/>
              <a:t>C</a:t>
            </a:r>
            <a:r>
              <a:rPr lang="zh-CN" altLang="en-US" dirty="0"/>
              <a:t>都希望得到床位</a:t>
            </a:r>
            <a:r>
              <a:rPr lang="en-US" altLang="zh-CN" dirty="0"/>
              <a:t>2</a:t>
            </a:r>
            <a:endParaRPr lang="en-US" altLang="zh-CN" dirty="0"/>
          </a:p>
          <a:p>
            <a:pPr lvl="1"/>
            <a:r>
              <a:rPr lang="zh-CN" altLang="en-US" dirty="0"/>
              <a:t>无法再构成交易圈</a:t>
            </a:r>
            <a:endParaRPr lang="en-US" altLang="zh-CN" dirty="0"/>
          </a:p>
          <a:p>
            <a:pPr lvl="1"/>
            <a:r>
              <a:rPr lang="en-US" altLang="zh-CN" dirty="0"/>
              <a:t>C</a:t>
            </a:r>
            <a:r>
              <a:rPr lang="zh-CN" altLang="en-US" dirty="0"/>
              <a:t>是床位的本身拥有者，所以仍然得到床位</a:t>
            </a:r>
            <a:r>
              <a:rPr lang="en-US" altLang="zh-CN" dirty="0"/>
              <a:t>2</a:t>
            </a:r>
            <a:endParaRPr lang="en-US" altLang="zh-CN" dirty="0"/>
          </a:p>
          <a:p>
            <a:pPr lvl="1"/>
            <a:r>
              <a:rPr lang="en-US" altLang="zh-CN" dirty="0"/>
              <a:t>B</a:t>
            </a:r>
            <a:r>
              <a:rPr lang="zh-CN" altLang="en-US" dirty="0"/>
              <a:t>只能选择床位</a:t>
            </a:r>
            <a:r>
              <a:rPr lang="en-US" altLang="zh-CN" dirty="0"/>
              <a:t>3 </a:t>
            </a:r>
            <a:r>
              <a:rPr lang="zh-CN" altLang="en-US" dirty="0"/>
              <a:t>。</a:t>
            </a:r>
            <a:endParaRPr lang="zh-CN" altLang="en-US" dirty="0"/>
          </a:p>
          <a:p>
            <a:pPr lvl="1"/>
            <a:r>
              <a:rPr lang="zh-CN" altLang="en-US" dirty="0"/>
              <a:t>最后交易结果</a:t>
            </a:r>
            <a:r>
              <a:rPr lang="en-US" altLang="zh-CN" dirty="0"/>
              <a:t>A→1</a:t>
            </a:r>
            <a:r>
              <a:rPr lang="zh-CN" altLang="en-US" dirty="0"/>
              <a:t>，</a:t>
            </a:r>
            <a:r>
              <a:rPr lang="en-US" altLang="zh-CN" dirty="0"/>
              <a:t>B →3</a:t>
            </a:r>
            <a:r>
              <a:rPr lang="zh-CN" altLang="en-US" dirty="0"/>
              <a:t>，</a:t>
            </a:r>
            <a:r>
              <a:rPr lang="en-US" altLang="zh-CN" dirty="0"/>
              <a:t>C →2</a:t>
            </a:r>
            <a:r>
              <a:rPr lang="zh-CN" altLang="en-US" dirty="0"/>
              <a:t>，</a:t>
            </a:r>
            <a:r>
              <a:rPr lang="en-US" altLang="zh-CN" dirty="0"/>
              <a:t>D →4</a:t>
            </a:r>
            <a:r>
              <a:rPr lang="zh-CN" altLang="en-US" dirty="0"/>
              <a:t>。</a:t>
            </a:r>
            <a:endParaRPr lang="zh-CN" altLang="en-US" dirty="0"/>
          </a:p>
          <a:p>
            <a:pPr lvl="1"/>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9100941" y="3936144"/>
              <a:ext cx="2831555" cy="2590800"/>
            </p:xfrm>
            <a:graphic>
              <a:graphicData uri="http://schemas.openxmlformats.org/drawingml/2006/table">
                <a:tbl>
                  <a:tblPr firstRow="1" bandRow="1">
                    <a:tableStyleId>{5FD0F851-EC5A-4D38-B0AD-8093EC10F338}</a:tableStyleId>
                  </a:tblPr>
                  <a:tblGrid>
                    <a:gridCol w="898672"/>
                    <a:gridCol w="1932883"/>
                  </a:tblGrid>
                  <a:tr h="0">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同学</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偏好</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37084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14:m>
                            <m:oMath xmlns:m="http://schemas.openxmlformats.org/officeDocument/2006/math">
                              <m:r>
                                <a:rPr lang="en-US" altLang="zh-CN" sz="2800" smtClean="0">
                                  <a:latin typeface="Cambria Math" panose="02040503050406030204"/>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bl>
              </a:graphicData>
            </a:graphic>
          </p:graphicFrame>
        </mc:Choice>
        <mc:Fallback xmlns="">
          <p:graphicFrame>
            <p:nvGraphicFramePr>
              <p:cNvPr id="4" name="表格 3"/>
              <p:cNvGraphicFramePr>
                <a:graphicFrameLocks noGrp="1"/>
              </p:cNvGraphicFramePr>
              <p:nvPr/>
            </p:nvGraphicFramePr>
            <p:xfrm>
              <a:off x="9100941" y="3936144"/>
              <a:ext cx="2831555" cy="2590800"/>
            </p:xfrm>
            <a:graphic>
              <a:graphicData uri="http://schemas.openxmlformats.org/drawingml/2006/table">
                <a:tbl>
                  <a:tblPr firstRow="1" bandRow="1">
                    <a:tableStyleId>{5FD0F851-EC5A-4D38-B0AD-8093EC10F338}</a:tableStyleId>
                  </a:tblPr>
                  <a:tblGrid>
                    <a:gridCol w="898672"/>
                    <a:gridCol w="1932883"/>
                  </a:tblGrid>
                  <a:tr h="0">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同学</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偏好</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r h="518160">
                    <a:tc>
                      <a:txBody>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nchor="ctr"/>
                    </a:tc>
                    <a:tc>
                      <a:txBody>
                        <a:bodyPr/>
                        <a:lstStyle/>
                        <a:p>
                          <a:endParaRPr lang="zh-CN"/>
                        </a:p>
                      </a:txBody>
                      <a:tcPr anchor="ctr">
                        <a:blipFill>
                          <a:blip r:embed="rId1"/>
                        </a:blipFill>
                      </a:tcPr>
                    </a:tc>
                  </a:tr>
                </a:tbl>
              </a:graphicData>
            </a:graphic>
          </p:graphicFrame>
        </mc:Fallback>
      </mc:AlternateContent>
      <p:grpSp>
        <p:nvGrpSpPr>
          <p:cNvPr id="22" name="组合 21"/>
          <p:cNvGrpSpPr/>
          <p:nvPr/>
        </p:nvGrpSpPr>
        <p:grpSpPr>
          <a:xfrm>
            <a:off x="7489369" y="1860617"/>
            <a:ext cx="2831555" cy="2590799"/>
            <a:chOff x="7526546" y="2053451"/>
            <a:chExt cx="1921405" cy="1749947"/>
          </a:xfrm>
        </p:grpSpPr>
        <p:sp>
          <p:nvSpPr>
            <p:cNvPr id="23" name="矩形 22"/>
            <p:cNvSpPr/>
            <p:nvPr/>
          </p:nvSpPr>
          <p:spPr>
            <a:xfrm>
              <a:off x="9182497" y="2053451"/>
              <a:ext cx="265454" cy="2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B</a:t>
              </a:r>
              <a:endParaRPr lang="zh-CN" altLang="en-US" sz="2800" dirty="0"/>
            </a:p>
          </p:txBody>
        </p:sp>
        <p:sp>
          <p:nvSpPr>
            <p:cNvPr id="24" name="矩形 23"/>
            <p:cNvSpPr/>
            <p:nvPr/>
          </p:nvSpPr>
          <p:spPr>
            <a:xfrm>
              <a:off x="7526546" y="3538160"/>
              <a:ext cx="265454" cy="26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a:t>
              </a:r>
              <a:endParaRPr lang="zh-CN" altLang="en-US" sz="2800" dirty="0"/>
            </a:p>
          </p:txBody>
        </p:sp>
        <p:sp>
          <p:nvSpPr>
            <p:cNvPr id="25" name="椭圆 24"/>
            <p:cNvSpPr/>
            <p:nvPr/>
          </p:nvSpPr>
          <p:spPr>
            <a:xfrm>
              <a:off x="8678203" y="2513325"/>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26" name="椭圆 25"/>
            <p:cNvSpPr/>
            <p:nvPr/>
          </p:nvSpPr>
          <p:spPr>
            <a:xfrm>
              <a:off x="8032035" y="3188478"/>
              <a:ext cx="294105" cy="29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cxnSp>
          <p:nvCxnSpPr>
            <p:cNvPr id="27" name="曲线连接符 9"/>
            <p:cNvCxnSpPr>
              <a:stCxn id="26" idx="7"/>
              <a:endCxn id="23" idx="1"/>
            </p:cNvCxnSpPr>
            <p:nvPr/>
          </p:nvCxnSpPr>
          <p:spPr>
            <a:xfrm rot="5400000" flipH="1" flipV="1">
              <a:off x="8210044" y="2259097"/>
              <a:ext cx="1045479" cy="89942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8" name="曲线连接符 10"/>
            <p:cNvCxnSpPr>
              <a:stCxn id="25" idx="3"/>
              <a:endCxn id="24" idx="3"/>
            </p:cNvCxnSpPr>
            <p:nvPr/>
          </p:nvCxnSpPr>
          <p:spPr>
            <a:xfrm rot="5400000">
              <a:off x="7803427" y="2752932"/>
              <a:ext cx="906420" cy="929273"/>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曲线连接符 11"/>
            <p:cNvCxnSpPr>
              <a:stCxn id="23" idx="2"/>
              <a:endCxn id="25" idx="6"/>
            </p:cNvCxnSpPr>
            <p:nvPr/>
          </p:nvCxnSpPr>
          <p:spPr>
            <a:xfrm rot="5400000">
              <a:off x="8972922" y="2318075"/>
              <a:ext cx="341688" cy="34291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曲线连接符 12"/>
            <p:cNvCxnSpPr>
              <a:stCxn id="24" idx="0"/>
              <a:endCxn id="25" idx="2"/>
            </p:cNvCxnSpPr>
            <p:nvPr/>
          </p:nvCxnSpPr>
          <p:spPr>
            <a:xfrm rot="5400000" flipH="1" flipV="1">
              <a:off x="7729847" y="2589805"/>
              <a:ext cx="877782" cy="1018929"/>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基于人工智能的信息安全技术：</a:t>
            </a:r>
            <a:r>
              <a:rPr lang="zh-CN" altLang="en-US" kern="0" dirty="0">
                <a:solidFill>
                  <a:srgbClr val="0070C0"/>
                </a:solidFill>
                <a:latin typeface="黑体" panose="02010609060101010101" pitchFamily="49" charset="-122"/>
                <a:cs typeface="Times New Roman" panose="02020603050405020304" pitchFamily="16" charset="0"/>
              </a:rPr>
              <a:t>加密协议</a:t>
            </a:r>
            <a:endParaRPr lang="zh-CN" altLang="en-US" dirty="0"/>
          </a:p>
        </p:txBody>
      </p:sp>
      <p:sp>
        <p:nvSpPr>
          <p:cNvPr id="3" name="内容占位符 2"/>
          <p:cNvSpPr>
            <a:spLocks noGrp="1"/>
          </p:cNvSpPr>
          <p:nvPr>
            <p:ph idx="1"/>
          </p:nvPr>
        </p:nvSpPr>
        <p:spPr/>
        <p:txBody>
          <a:bodyPr>
            <a:normAutofit/>
          </a:bodyPr>
          <a:lstStyle/>
          <a:p>
            <a:r>
              <a:rPr lang="zh-CN" altLang="en-US" dirty="0"/>
              <a:t>加密技术</a:t>
            </a:r>
            <a:endParaRPr lang="zh-CN" altLang="en-US" dirty="0"/>
          </a:p>
          <a:p>
            <a:pPr lvl="1"/>
            <a:r>
              <a:rPr lang="zh-CN" altLang="en-US" dirty="0"/>
              <a:t>将明文信息处理为难以读取的密文内容，使之不可读。</a:t>
            </a:r>
            <a:endParaRPr lang="zh-CN" altLang="en-US" dirty="0"/>
          </a:p>
          <a:p>
            <a:pPr lvl="1"/>
            <a:r>
              <a:rPr lang="zh-CN" altLang="en-US" dirty="0"/>
              <a:t>在网络环境中保障通信安全，保证数据的完整性</a:t>
            </a:r>
            <a:endParaRPr lang="zh-CN" altLang="en-US" dirty="0"/>
          </a:p>
          <a:p>
            <a:pPr lvl="1"/>
            <a:r>
              <a:rPr lang="zh-CN" altLang="en-US" dirty="0"/>
              <a:t>目前常用的加密算法有安全哈希算法 </a:t>
            </a:r>
            <a:r>
              <a:rPr lang="en-US" altLang="zh-CN" dirty="0"/>
              <a:t>(Secure Hash Algorithm, SHA) </a:t>
            </a:r>
            <a:r>
              <a:rPr lang="zh-CN" altLang="en-US" dirty="0"/>
              <a:t>和高级加密标准 </a:t>
            </a:r>
            <a:r>
              <a:rPr lang="en-US" altLang="zh-CN" dirty="0"/>
              <a:t>(Advanced Encryption Standard, AES) </a:t>
            </a:r>
            <a:endParaRPr lang="en-US" altLang="zh-CN" dirty="0"/>
          </a:p>
          <a:p>
            <a:r>
              <a:rPr lang="zh-CN" altLang="en-US" dirty="0"/>
              <a:t>使用神经网络的加密算法</a:t>
            </a:r>
            <a:endParaRPr lang="zh-CN" altLang="en-US" dirty="0"/>
          </a:p>
          <a:p>
            <a:pPr lvl="1"/>
            <a:r>
              <a:rPr lang="en-US" altLang="zh-CN" dirty="0"/>
              <a:t>2016</a:t>
            </a:r>
            <a:r>
              <a:rPr lang="zh-CN" altLang="en-US" dirty="0"/>
              <a:t>年谷歌大脑的研究团队提出了使用对抗生成网络生成的一个加密算法，其使用了三个神经网络分别完成加密、解密和攻击的工作，以保证信息的无损传输以及第三方无法破译</a:t>
            </a:r>
            <a:endParaRPr lang="zh-CN" altLang="en-US" dirty="0"/>
          </a:p>
          <a:p>
            <a:endParaRPr lang="zh-CN" altLang="en-US" dirty="0"/>
          </a:p>
        </p:txBody>
      </p:sp>
      <p:sp>
        <p:nvSpPr>
          <p:cNvPr id="4" name="矩形 3"/>
          <p:cNvSpPr/>
          <p:nvPr/>
        </p:nvSpPr>
        <p:spPr>
          <a:xfrm>
            <a:off x="1585321" y="6230022"/>
            <a:ext cx="9231969" cy="400110"/>
          </a:xfrm>
          <a:prstGeom prst="rect">
            <a:avLst/>
          </a:prstGeom>
        </p:spPr>
        <p:txBody>
          <a:bodyPr wrap="square">
            <a:spAutoFit/>
          </a:bodyPr>
          <a:lstStyle/>
          <a:p>
            <a:pPr algn="ctr"/>
            <a:r>
              <a:rPr lang="en-US" altLang="zh-CN" sz="2000" dirty="0">
                <a:latin typeface="Times New Roman" panose="02020603050405020304" pitchFamily="16" charset="0"/>
                <a:cs typeface="Times New Roman" panose="02020603050405020304" pitchFamily="16" charset="0"/>
              </a:rPr>
              <a:t>learning to protect communications with adversarial neural cryptography</a:t>
            </a:r>
            <a:endParaRPr lang="zh-CN" altLang="en-US" sz="20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基于人工智能的信息安全技术：</a:t>
            </a:r>
            <a:r>
              <a:rPr lang="zh-CN" altLang="en-US" kern="0" dirty="0">
                <a:solidFill>
                  <a:srgbClr val="0070C0"/>
                </a:solidFill>
                <a:latin typeface="黑体" panose="02010609060101010101" pitchFamily="49" charset="-122"/>
                <a:cs typeface="Times New Roman" panose="02020603050405020304" pitchFamily="16" charset="0"/>
              </a:rPr>
              <a:t>数字水印</a:t>
            </a:r>
            <a:endParaRPr lang="zh-CN" altLang="en-US" dirty="0"/>
          </a:p>
        </p:txBody>
      </p:sp>
      <p:sp>
        <p:nvSpPr>
          <p:cNvPr id="3" name="内容占位符 2"/>
          <p:cNvSpPr>
            <a:spLocks noGrp="1"/>
          </p:cNvSpPr>
          <p:nvPr>
            <p:ph idx="1"/>
          </p:nvPr>
        </p:nvSpPr>
        <p:spPr/>
        <p:txBody>
          <a:bodyPr/>
          <a:lstStyle/>
          <a:p>
            <a:r>
              <a:rPr lang="zh-CN" altLang="en-US" dirty="0"/>
              <a:t>数字水印</a:t>
            </a:r>
            <a:endParaRPr lang="zh-CN" altLang="en-US" dirty="0"/>
          </a:p>
          <a:p>
            <a:pPr lvl="1"/>
            <a:r>
              <a:rPr lang="zh-CN" altLang="en-US" dirty="0"/>
              <a:t>将特定信息 嵌入在数字信号中，拷贝时水印内容会被同时拷贝</a:t>
            </a:r>
            <a:endParaRPr lang="en-US" altLang="zh-CN" dirty="0"/>
          </a:p>
          <a:p>
            <a:pPr lvl="1"/>
            <a:r>
              <a:rPr lang="zh-CN" altLang="en-US" dirty="0"/>
              <a:t>水印可作为版权信息的证明，避免未经授权的复制和拷贝</a:t>
            </a:r>
            <a:endParaRPr lang="zh-CN" altLang="en-US" dirty="0"/>
          </a:p>
          <a:p>
            <a:pPr lvl="1"/>
            <a:r>
              <a:rPr lang="zh-CN" altLang="en-US" dirty="0"/>
              <a:t>通过神经网络来添加水印和提取水印信息的成为学术研究热点。</a:t>
            </a:r>
            <a:endParaRPr lang="zh-CN" altLang="en-US" dirty="0"/>
          </a:p>
          <a:p>
            <a:endParaRPr lang="zh-CN" altLang="en-US" dirty="0"/>
          </a:p>
        </p:txBody>
      </p:sp>
      <p:pic>
        <p:nvPicPr>
          <p:cNvPr id="4" name="图片 3"/>
          <p:cNvPicPr>
            <a:picLocks noChangeAspect="1"/>
          </p:cNvPicPr>
          <p:nvPr/>
        </p:nvPicPr>
        <p:blipFill rotWithShape="1">
          <a:blip r:embed="rId1"/>
          <a:srcRect r="34694"/>
          <a:stretch>
            <a:fillRect/>
          </a:stretch>
        </p:blipFill>
        <p:spPr>
          <a:xfrm>
            <a:off x="643811" y="3217441"/>
            <a:ext cx="11005891" cy="3357529"/>
          </a:xfrm>
          <a:prstGeom prst="rect">
            <a:avLst/>
          </a:prstGeom>
        </p:spPr>
      </p:pic>
      <p:sp>
        <p:nvSpPr>
          <p:cNvPr id="5" name="矩形 4"/>
          <p:cNvSpPr/>
          <p:nvPr/>
        </p:nvSpPr>
        <p:spPr>
          <a:xfrm>
            <a:off x="8886156" y="669130"/>
            <a:ext cx="3305843" cy="707886"/>
          </a:xfrm>
          <a:prstGeom prst="rect">
            <a:avLst/>
          </a:prstGeom>
        </p:spPr>
        <p:txBody>
          <a:bodyPr wrap="square">
            <a:spAutoFit/>
          </a:bodyPr>
          <a:lstStyle/>
          <a:p>
            <a:pPr algn="ctr"/>
            <a:r>
              <a:rPr lang="en-US" altLang="zh-CN" sz="2000" dirty="0">
                <a:latin typeface="Times New Roman" panose="02020603050405020304" pitchFamily="16" charset="0"/>
                <a:cs typeface="Times New Roman" panose="02020603050405020304" pitchFamily="16" charset="0"/>
              </a:rPr>
              <a:t>Hiding Images in Plain Sight: Deep Steganography</a:t>
            </a:r>
            <a:endParaRPr lang="zh-CN" altLang="en-US" sz="20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人工智能的安全：</a:t>
            </a:r>
            <a:r>
              <a:rPr lang="zh-CN" altLang="en-US" kern="0" dirty="0">
                <a:solidFill>
                  <a:srgbClr val="0070C0"/>
                </a:solidFill>
                <a:latin typeface="黑体" panose="02010609060101010101" pitchFamily="49" charset="-122"/>
                <a:cs typeface="Times New Roman" panose="02020603050405020304" pitchFamily="16" charset="0"/>
              </a:rPr>
              <a:t>数据安全与模型安全</a:t>
            </a:r>
            <a:endParaRPr lang="zh-CN" altLang="en-US" dirty="0"/>
          </a:p>
        </p:txBody>
      </p:sp>
      <p:sp>
        <p:nvSpPr>
          <p:cNvPr id="3" name="内容占位符 2"/>
          <p:cNvSpPr>
            <a:spLocks noGrp="1"/>
          </p:cNvSpPr>
          <p:nvPr>
            <p:ph idx="1"/>
          </p:nvPr>
        </p:nvSpPr>
        <p:spPr/>
        <p:txBody>
          <a:bodyPr>
            <a:normAutofit/>
          </a:bodyPr>
          <a:lstStyle/>
          <a:p>
            <a:r>
              <a:rPr lang="zh-CN" altLang="en-US" dirty="0"/>
              <a:t>人工智能很大程度是依靠数据驱动学习</a:t>
            </a:r>
            <a:endParaRPr lang="zh-CN" altLang="en-US" dirty="0"/>
          </a:p>
          <a:p>
            <a:r>
              <a:rPr lang="zh-CN" altLang="en-US" dirty="0"/>
              <a:t>可用性 </a:t>
            </a:r>
            <a:r>
              <a:rPr lang="en-US" altLang="zh-CN" dirty="0"/>
              <a:t>(availability) </a:t>
            </a:r>
            <a:endParaRPr lang="en-US" altLang="zh-CN" dirty="0"/>
          </a:p>
          <a:p>
            <a:pPr lvl="1"/>
            <a:r>
              <a:rPr lang="zh-CN" altLang="en-US" dirty="0"/>
              <a:t>训练数据是否充足且可靠</a:t>
            </a:r>
            <a:endParaRPr lang="zh-CN" altLang="en-US" dirty="0"/>
          </a:p>
          <a:p>
            <a:pPr lvl="1"/>
            <a:r>
              <a:rPr lang="zh-CN" altLang="en-US" dirty="0"/>
              <a:t>训练数据是否有足够的标注</a:t>
            </a:r>
            <a:endParaRPr lang="zh-CN" altLang="en-US" dirty="0"/>
          </a:p>
          <a:p>
            <a:r>
              <a:rPr lang="zh-CN" altLang="en-US" dirty="0"/>
              <a:t>完整性 </a:t>
            </a:r>
            <a:r>
              <a:rPr lang="en-US" altLang="zh-CN" dirty="0"/>
              <a:t>(completeness) </a:t>
            </a:r>
            <a:endParaRPr lang="en-US" altLang="zh-CN" dirty="0"/>
          </a:p>
          <a:p>
            <a:pPr lvl="1"/>
            <a:r>
              <a:rPr lang="zh-CN" altLang="en-US" dirty="0"/>
              <a:t>数据是否具有代表性</a:t>
            </a:r>
            <a:endParaRPr lang="zh-CN" altLang="en-US" dirty="0"/>
          </a:p>
          <a:p>
            <a:r>
              <a:rPr lang="zh-CN" altLang="en-US" dirty="0"/>
              <a:t>隐私性 </a:t>
            </a:r>
            <a:r>
              <a:rPr lang="en-US" altLang="zh-CN" dirty="0"/>
              <a:t>(privacy) </a:t>
            </a:r>
            <a:endParaRPr lang="en-US" altLang="zh-CN" dirty="0"/>
          </a:p>
          <a:p>
            <a:pPr lvl="1"/>
            <a:r>
              <a:rPr lang="zh-CN" altLang="en-US" dirty="0"/>
              <a:t>数据是否涉及隐私安全问题</a:t>
            </a:r>
            <a:endParaRPr lang="zh-CN" altLang="en-US" dirty="0"/>
          </a:p>
          <a:p>
            <a:pPr lvl="1"/>
            <a:r>
              <a:rPr lang="zh-CN" altLang="en-US" dirty="0"/>
              <a:t>如何保障数据不被窃取</a:t>
            </a:r>
            <a:endParaRPr lang="zh-CN" altLang="en-US"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人工智能的安全：</a:t>
            </a:r>
            <a:r>
              <a:rPr lang="zh-CN" altLang="en-US" kern="0" dirty="0">
                <a:solidFill>
                  <a:srgbClr val="0070C0"/>
                </a:solidFill>
                <a:latin typeface="黑体" panose="02010609060101010101" pitchFamily="49" charset="-122"/>
                <a:cs typeface="Times New Roman" panose="02020603050405020304" pitchFamily="16" charset="0"/>
              </a:rPr>
              <a:t>数据安全与模型安全</a:t>
            </a:r>
            <a:endParaRPr lang="zh-CN" altLang="en-US" dirty="0"/>
          </a:p>
        </p:txBody>
      </p:sp>
      <p:sp>
        <p:nvSpPr>
          <p:cNvPr id="3" name="内容占位符 2"/>
          <p:cNvSpPr>
            <a:spLocks noGrp="1"/>
          </p:cNvSpPr>
          <p:nvPr>
            <p:ph idx="1"/>
          </p:nvPr>
        </p:nvSpPr>
        <p:spPr/>
        <p:txBody>
          <a:bodyPr>
            <a:normAutofit/>
          </a:bodyPr>
          <a:lstStyle/>
          <a:p>
            <a:r>
              <a:rPr lang="zh-CN" altLang="en-US" dirty="0"/>
              <a:t>人工智能所使用的的模型是由有限的训练数据训练得到的</a:t>
            </a:r>
            <a:endParaRPr lang="zh-CN" altLang="en-US" dirty="0"/>
          </a:p>
          <a:p>
            <a:r>
              <a:rPr lang="zh-CN" altLang="en-US" dirty="0"/>
              <a:t>鲁棒性 </a:t>
            </a:r>
            <a:r>
              <a:rPr lang="en-US" altLang="zh-CN" dirty="0"/>
              <a:t>(robustness) </a:t>
            </a:r>
            <a:endParaRPr lang="en-US" altLang="zh-CN" dirty="0"/>
          </a:p>
          <a:p>
            <a:pPr lvl="1"/>
            <a:r>
              <a:rPr lang="zh-CN" altLang="en-US" dirty="0"/>
              <a:t>模型是否易于受到噪声干扰或攻击</a:t>
            </a:r>
            <a:endParaRPr lang="zh-CN" altLang="en-US" dirty="0"/>
          </a:p>
          <a:p>
            <a:r>
              <a:rPr lang="zh-CN" altLang="en-US" dirty="0"/>
              <a:t>正确性 </a:t>
            </a:r>
            <a:r>
              <a:rPr lang="en-US" altLang="zh-CN" dirty="0"/>
              <a:t>(correctness) </a:t>
            </a:r>
            <a:endParaRPr lang="en-US" altLang="zh-CN" dirty="0"/>
          </a:p>
          <a:p>
            <a:pPr lvl="1"/>
            <a:r>
              <a:rPr lang="zh-CN" altLang="en-US" dirty="0"/>
              <a:t>模型是否正确</a:t>
            </a:r>
            <a:endParaRPr lang="zh-CN" altLang="en-US" dirty="0"/>
          </a:p>
          <a:p>
            <a:r>
              <a:rPr lang="zh-CN" altLang="en-US" dirty="0"/>
              <a:t>通用性 </a:t>
            </a:r>
            <a:r>
              <a:rPr lang="en-US" altLang="zh-CN" dirty="0"/>
              <a:t>(generality) </a:t>
            </a:r>
            <a:endParaRPr lang="en-US" altLang="zh-CN" dirty="0"/>
          </a:p>
          <a:p>
            <a:pPr lvl="1"/>
            <a:r>
              <a:rPr lang="zh-CN" altLang="en-US" dirty="0"/>
              <a:t>模型是否能够应用于现实场景</a:t>
            </a:r>
            <a:endParaRPr lang="zh-CN" altLang="en-US" dirty="0"/>
          </a:p>
          <a:p>
            <a:pPr lvl="1"/>
            <a:r>
              <a:rPr lang="zh-CN" altLang="en-US" dirty="0"/>
              <a:t>模型对输入数据是否有过高的要求</a:t>
            </a:r>
            <a:endParaRPr lang="zh-CN" altLang="en-US" dirty="0"/>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人工智能的安全：</a:t>
            </a:r>
            <a:r>
              <a:rPr lang="zh-CN" altLang="en-US" dirty="0">
                <a:solidFill>
                  <a:srgbClr val="0070C0"/>
                </a:solidFill>
                <a:latin typeface="黑体" panose="02010609060101010101" pitchFamily="49" charset="-122"/>
                <a:cs typeface="Times New Roman" panose="02020603050405020304" pitchFamily="16" charset="0"/>
              </a:rPr>
              <a:t>对模型的攻击</a:t>
            </a:r>
            <a:endParaRPr lang="zh-CN" altLang="en-US" dirty="0"/>
          </a:p>
        </p:txBody>
      </p:sp>
      <p:sp>
        <p:nvSpPr>
          <p:cNvPr id="3" name="内容占位符 2"/>
          <p:cNvSpPr>
            <a:spLocks noGrp="1"/>
          </p:cNvSpPr>
          <p:nvPr>
            <p:ph idx="1"/>
          </p:nvPr>
        </p:nvSpPr>
        <p:spPr/>
        <p:txBody>
          <a:bodyPr>
            <a:normAutofit/>
          </a:bodyPr>
          <a:lstStyle/>
          <a:p>
            <a:r>
              <a:rPr lang="zh-CN" altLang="en-US" dirty="0"/>
              <a:t>对模型的攻击</a:t>
            </a:r>
            <a:endParaRPr lang="zh-CN" altLang="en-US" dirty="0"/>
          </a:p>
          <a:p>
            <a:pPr lvl="1"/>
            <a:r>
              <a:rPr lang="zh-CN" altLang="en-US" dirty="0"/>
              <a:t>使用特定技术对输入样本进行微小的修改就可骗过模型</a:t>
            </a:r>
            <a:endParaRPr lang="zh-CN" altLang="en-US" dirty="0"/>
          </a:p>
          <a:p>
            <a:pPr lvl="1"/>
            <a:r>
              <a:rPr lang="zh-CN" altLang="en-US" dirty="0"/>
              <a:t>这种经过修改，使得模型判断错误的样本被称为对抗样本</a:t>
            </a:r>
            <a:endParaRPr lang="zh-CN" altLang="en-US" dirty="0"/>
          </a:p>
          <a:p>
            <a:r>
              <a:rPr lang="zh-CN" altLang="en-US" dirty="0"/>
              <a:t>白盒攻击</a:t>
            </a:r>
            <a:endParaRPr lang="zh-CN" altLang="en-US" dirty="0"/>
          </a:p>
          <a:p>
            <a:pPr lvl="1"/>
            <a:r>
              <a:rPr lang="zh-CN" altLang="en-US" dirty="0"/>
              <a:t>攻击者熟知人工智能模型的算法和模型参数</a:t>
            </a:r>
            <a:endParaRPr lang="en-US" altLang="zh-CN" dirty="0"/>
          </a:p>
          <a:p>
            <a:pPr lvl="1"/>
            <a:r>
              <a:rPr lang="zh-CN" altLang="en-US" dirty="0"/>
              <a:t>生成对抗样本的过程可以与模型的每一部分进行交互</a:t>
            </a:r>
            <a:endParaRPr lang="zh-CN" altLang="en-US" dirty="0"/>
          </a:p>
          <a:p>
            <a:r>
              <a:rPr lang="zh-CN" altLang="en-US" dirty="0"/>
              <a:t>黑盒攻击</a:t>
            </a:r>
            <a:endParaRPr lang="zh-CN" altLang="en-US" dirty="0"/>
          </a:p>
          <a:p>
            <a:pPr lvl="1"/>
            <a:r>
              <a:rPr lang="zh-CN" altLang="en-US" dirty="0"/>
              <a:t>攻击者只能给定输入去获得模型输出，但并不知道被攻击模型所使用的算法和参数。可以针对任何一个人工智能模型</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对抗样本的生成：</a:t>
            </a:r>
            <a:r>
              <a:rPr lang="zh-CN" altLang="en-US" kern="0" dirty="0">
                <a:solidFill>
                  <a:srgbClr val="0070C0"/>
                </a:solidFill>
                <a:latin typeface="黑体" panose="02010609060101010101" pitchFamily="49" charset="-122"/>
                <a:cs typeface="Times New Roman" panose="02020603050405020304" pitchFamily="16" charset="0"/>
              </a:rPr>
              <a:t>白盒攻击</a:t>
            </a:r>
            <a:endParaRPr lang="zh-CN" altLang="en-US" dirty="0"/>
          </a:p>
        </p:txBody>
      </p:sp>
      <p:sp>
        <p:nvSpPr>
          <p:cNvPr id="3" name="内容占位符 2"/>
          <p:cNvSpPr>
            <a:spLocks noGrp="1"/>
          </p:cNvSpPr>
          <p:nvPr>
            <p:ph idx="1"/>
          </p:nvPr>
        </p:nvSpPr>
        <p:spPr>
          <a:xfrm>
            <a:off x="394447" y="789709"/>
            <a:ext cx="11355295" cy="5915887"/>
          </a:xfrm>
        </p:spPr>
        <p:txBody>
          <a:bodyPr/>
          <a:lstStyle/>
          <a:p>
            <a:r>
              <a:rPr lang="zh-CN" altLang="en-US" dirty="0"/>
              <a:t>白盒攻击通常会对模型的每一部分进行逐层分解</a:t>
            </a:r>
            <a:endParaRPr lang="en-US" altLang="zh-CN" dirty="0"/>
          </a:p>
          <a:p>
            <a:pPr lvl="1"/>
            <a:r>
              <a:rPr lang="zh-CN" altLang="en-US" dirty="0"/>
              <a:t>对每部分添加一定扰动，使模型结果逐步向误判目标偏移</a:t>
            </a:r>
            <a:endParaRPr lang="zh-CN" altLang="en-US" dirty="0"/>
          </a:p>
          <a:p>
            <a:pPr lvl="1"/>
            <a:r>
              <a:rPr lang="zh-CN" altLang="en-US" dirty="0"/>
              <a:t>非常隐蔽，通过限制扰动的大小可使看起来与原样本差别很小</a:t>
            </a:r>
            <a:endParaRPr lang="zh-CN" altLang="en-US" dirty="0"/>
          </a:p>
          <a:p>
            <a:endParaRPr lang="zh-CN" altLang="en-US" dirty="0"/>
          </a:p>
        </p:txBody>
      </p:sp>
      <p:pic>
        <p:nvPicPr>
          <p:cNvPr id="1026" name="Picture 2" descr="https://gimg2.baidu.com/image_search/src=http%3A%2F%2Fask.qcloudimg.com%2Fhttp-save%2Fyehe-1754229%2Fqsfateq8d6.jpeg%3FimageView2%2F2%2Fw%2F1620&amp;refer=http%3A%2F%2Fask.qcloudimg.com&amp;app=2002&amp;size=f9999,10000&amp;q=a80&amp;n=0&amp;g=0n&amp;fmt=jpeg?sec=1626443840&amp;t=5871f5417c850ddeddfaeacf3d759a2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484" y="2608782"/>
            <a:ext cx="10287000" cy="3922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对抗样本的生成：</a:t>
            </a:r>
            <a:r>
              <a:rPr lang="zh-CN" altLang="en-US" kern="0" dirty="0">
                <a:solidFill>
                  <a:srgbClr val="0070C0"/>
                </a:solidFill>
                <a:latin typeface="黑体" panose="02010609060101010101" pitchFamily="49" charset="-122"/>
                <a:cs typeface="Times New Roman" panose="02020603050405020304" pitchFamily="16" charset="0"/>
              </a:rPr>
              <a:t>白盒攻击</a:t>
            </a:r>
            <a:endParaRPr lang="zh-CN" altLang="en-US" dirty="0"/>
          </a:p>
        </p:txBody>
      </p:sp>
      <p:sp>
        <p:nvSpPr>
          <p:cNvPr id="3" name="内容占位符 2"/>
          <p:cNvSpPr>
            <a:spLocks noGrp="1"/>
          </p:cNvSpPr>
          <p:nvPr>
            <p:ph idx="1"/>
          </p:nvPr>
        </p:nvSpPr>
        <p:spPr>
          <a:xfrm>
            <a:off x="394447" y="789709"/>
            <a:ext cx="11355295" cy="5915887"/>
          </a:xfrm>
        </p:spPr>
        <p:txBody>
          <a:bodyPr/>
          <a:lstStyle/>
          <a:p>
            <a:r>
              <a:rPr lang="zh-CN" altLang="en-US" dirty="0"/>
              <a:t>白盒攻击通常会对模型的每一部分进行逐层分解</a:t>
            </a:r>
            <a:endParaRPr lang="en-US" altLang="zh-CN" dirty="0"/>
          </a:p>
          <a:p>
            <a:pPr lvl="1"/>
            <a:r>
              <a:rPr lang="zh-CN" altLang="en-US" dirty="0"/>
              <a:t>对每部分添加一定扰动，使模型结果逐步向误判目标偏移</a:t>
            </a:r>
            <a:endParaRPr lang="zh-CN" altLang="en-US" dirty="0"/>
          </a:p>
          <a:p>
            <a:pPr lvl="1"/>
            <a:r>
              <a:rPr lang="zh-CN" altLang="en-US" dirty="0"/>
              <a:t>非常隐蔽，通过限制扰动的大小可使看起来与原样本差别很小</a:t>
            </a:r>
            <a:endParaRPr lang="zh-CN" altLang="en-US" dirty="0"/>
          </a:p>
          <a:p>
            <a:endParaRPr lang="zh-CN" altLang="en-US" dirty="0"/>
          </a:p>
        </p:txBody>
      </p:sp>
      <p:pic>
        <p:nvPicPr>
          <p:cNvPr id="2050" name="Picture 2" descr="https://gimg2.baidu.com/image_search/src=http%3A%2F%2Fss.csdn.net%2Fp%3Fhttps%3A%2F%2Fmmbiz.qpic.cn%2Fmmbiz_jpg%2Fptp8P184xjyfsibc5kUEG0HU5RUEUKMN96mAhGqJwJCg9nLMzQBa4YK2mQmfHXRA797RVblKQSft0UR6jIHF0DA%2F640%3Fwx_fmt%3Djpeg&amp;refer=http%3A%2F%2Fss.csdn.net&amp;app=2002&amp;size=f9999,10000&amp;q=a80&amp;n=0&amp;g=0n&amp;fmt=jpeg?sec=1626443928&amp;t=4cac003eb2f82491731bcf2f5c86955a"/>
          <p:cNvPicPr>
            <a:picLocks noChangeAspect="1" noChangeArrowheads="1"/>
          </p:cNvPicPr>
          <p:nvPr/>
        </p:nvPicPr>
        <p:blipFill rotWithShape="1">
          <a:blip r:embed="rId1">
            <a:extLst>
              <a:ext uri="{28A0092B-C50C-407E-A947-70E740481C1C}">
                <a14:useLocalDpi xmlns:a14="http://schemas.microsoft.com/office/drawing/2010/main" val="0"/>
              </a:ext>
            </a:extLst>
          </a:blip>
          <a:srcRect l="3672" t="3714" r="2058" b="4213"/>
          <a:stretch>
            <a:fillRect/>
          </a:stretch>
        </p:blipFill>
        <p:spPr bwMode="auto">
          <a:xfrm>
            <a:off x="1785257" y="2708008"/>
            <a:ext cx="8061649" cy="384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目标网络</a:t>
            </a:r>
            <a:r>
              <a:rPr lang="en-US" altLang="zh-CN" dirty="0"/>
              <a:t>(Target Network)</a:t>
            </a:r>
            <a:endParaRPr lang="zh-CN" altLang="en-US" dirty="0"/>
          </a:p>
        </p:txBody>
      </p:sp>
      <p:sp>
        <p:nvSpPr>
          <p:cNvPr id="4" name="矩形 3"/>
          <p:cNvSpPr/>
          <p:nvPr/>
        </p:nvSpPr>
        <p:spPr>
          <a:xfrm>
            <a:off x="878271" y="3553770"/>
            <a:ext cx="6562725" cy="830997"/>
          </a:xfrm>
          <a:prstGeom prst="rect">
            <a:avLst/>
          </a:prstGeom>
        </p:spPr>
        <p:txBody>
          <a:bodyPr wrap="square">
            <a:spAutoFit/>
          </a:bodyPr>
          <a:lstStyle/>
          <a:p>
            <a:br>
              <a:rPr lang="en-US" altLang="zh-CN" sz="2400" dirty="0">
                <a:latin typeface="Times New Roman" panose="02020603050405020304" pitchFamily="16" charset="0"/>
                <a:ea typeface="黑体" panose="02010609060101010101" pitchFamily="49" charset="-122"/>
                <a:cs typeface="Times New Roman" panose="02020603050405020304" pitchFamily="16" charset="0"/>
              </a:rPr>
            </a:br>
            <a:endParaRPr lang="en-US" altLang="zh-CN" sz="240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512542" y="968048"/>
                <a:ext cx="11390700" cy="112729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cs typeface="Times New Roman" panose="02020603050405020304" pitchFamily="16" charset="0"/>
                  </a:rPr>
                  <a:t>在损失函数中，</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函数的值既用来估计目标值，又用来计算当前值。现在这两处的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函数通过</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黑体" panose="02010609060101010101" pitchFamily="49" charset="-122"/>
                    <a:ea typeface="黑体" panose="02010609060101010101" pitchFamily="49" charset="-122"/>
                    <a:cs typeface="Times New Roman" panose="02020603050405020304" pitchFamily="16" charset="0"/>
                  </a:rPr>
                  <a:t>有所关联，可能导致优化时不稳定</a:t>
                </a:r>
                <a:endParaRPr lang="en-US" altLang="zh-CN" sz="2400" b="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512542" y="968048"/>
                <a:ext cx="11390700" cy="1127296"/>
              </a:xfrm>
              <a:prstGeom prst="rect">
                <a:avLst/>
              </a:prstGeom>
              <a:blipFill rotWithShape="1">
                <a:blip r:embed="rId1"/>
                <a:stretch>
                  <a:fillRect l="-1" t="-27" r="1" b="-13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584779" y="2319533"/>
                <a:ext cx="5687133" cy="8567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solidFill>
                                <a:schemeClr val="tx1"/>
                              </a:solidFill>
                              <a:latin typeface="Cambria Math" panose="02040503050406030204" pitchFamily="18" charset="0"/>
                              <a:ea typeface="黑体" panose="02010609060101010101" pitchFamily="49" charset="-122"/>
                            </a:rPr>
                          </m:ctrlPr>
                        </m:sSupPr>
                        <m:e>
                          <m:f>
                            <m:fPr>
                              <m:ctrlPr>
                                <a:rPr lang="en-US" altLang="zh-CN" sz="2400" i="1">
                                  <a:solidFill>
                                    <a:schemeClr val="tx1"/>
                                  </a:solidFill>
                                  <a:latin typeface="Cambria Math" panose="02040503050406030204" pitchFamily="18" charset="0"/>
                                  <a:ea typeface="黑体" panose="02010609060101010101" pitchFamily="49" charset="-122"/>
                                </a:rPr>
                              </m:ctrlPr>
                            </m:fPr>
                            <m:num>
                              <m:r>
                                <a:rPr lang="en-US" altLang="zh-CN" sz="2400" i="1">
                                  <a:solidFill>
                                    <a:schemeClr val="tx1"/>
                                  </a:solidFill>
                                  <a:latin typeface="Cambria Math" panose="02040503050406030204" pitchFamily="18" charset="0"/>
                                  <a:ea typeface="黑体" panose="02010609060101010101" pitchFamily="49" charset="-122"/>
                                </a:rPr>
                                <m:t>1</m:t>
                              </m:r>
                            </m:num>
                            <m:den>
                              <m:r>
                                <a:rPr lang="en-US" altLang="zh-CN" sz="2400" i="1">
                                  <a:solidFill>
                                    <a:schemeClr val="tx1"/>
                                  </a:solidFill>
                                  <a:latin typeface="Cambria Math" panose="02040503050406030204" pitchFamily="18" charset="0"/>
                                  <a:ea typeface="黑体" panose="02010609060101010101" pitchFamily="49" charset="-122"/>
                                </a:rPr>
                                <m:t>2</m:t>
                              </m:r>
                            </m:den>
                          </m:f>
                          <m:d>
                            <m:dPr>
                              <m:begChr m:val="["/>
                              <m:endChr m:val="]"/>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𝑅</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𝛾</m:t>
                              </m:r>
                              <m:sSub>
                                <m:sSubPr>
                                  <m:ctrlPr>
                                    <a:rPr lang="en-US" altLang="zh-CN" sz="2400" i="1" smtClean="0">
                                      <a:solidFill>
                                        <a:schemeClr val="tx1"/>
                                      </a:solidFill>
                                      <a:latin typeface="Cambria Math" panose="02040503050406030204" pitchFamily="18" charset="0"/>
                                      <a:ea typeface="黑体" panose="02010609060101010101" pitchFamily="49" charset="-122"/>
                                    </a:rPr>
                                  </m:ctrlPr>
                                </m:sSubPr>
                                <m:e>
                                  <m:r>
                                    <a:rPr lang="en-US" altLang="zh-CN" sz="2400" i="1">
                                      <a:solidFill>
                                        <a:schemeClr val="tx1"/>
                                      </a:solidFill>
                                      <a:latin typeface="Cambria Math" panose="02040503050406030204" pitchFamily="18" charset="0"/>
                                      <a:ea typeface="黑体" panose="02010609060101010101" pitchFamily="49" charset="-122"/>
                                    </a:rPr>
                                    <m:t> </m:t>
                                  </m:r>
                                  <m:limLow>
                                    <m:limLowPr>
                                      <m:ctrlPr>
                                        <a:rPr lang="en-US" altLang="zh-CN" sz="2400" i="1">
                                          <a:solidFill>
                                            <a:schemeClr val="tx1"/>
                                          </a:solidFill>
                                          <a:latin typeface="Cambria Math" panose="02040503050406030204" pitchFamily="18" charset="0"/>
                                          <a:ea typeface="黑体" panose="02010609060101010101" pitchFamily="49" charset="-122"/>
                                        </a:rPr>
                                      </m:ctrlPr>
                                    </m:limLowPr>
                                    <m:e>
                                      <m:r>
                                        <m:rPr>
                                          <m:sty m:val="p"/>
                                        </m:rPr>
                                        <a:rPr lang="en-US" altLang="zh-CN" sz="2400">
                                          <a:solidFill>
                                            <a:schemeClr val="tx1"/>
                                          </a:solidFill>
                                          <a:latin typeface="Cambria Math" panose="02040503050406030204" pitchFamily="18" charset="0"/>
                                          <a:ea typeface="黑体" panose="02010609060101010101" pitchFamily="49" charset="-122"/>
                                        </a:rPr>
                                        <m:t>max</m:t>
                                      </m:r>
                                    </m:e>
                                    <m:lim>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𝑎</m:t>
                                          </m:r>
                                        </m:e>
                                        <m:sup>
                                          <m:r>
                                            <a:rPr lang="en-US" altLang="zh-CN" sz="2400" i="1">
                                              <a:solidFill>
                                                <a:schemeClr val="tx1"/>
                                              </a:solidFill>
                                              <a:latin typeface="Cambria Math" panose="02040503050406030204" pitchFamily="18" charset="0"/>
                                              <a:ea typeface="黑体" panose="02010609060101010101" pitchFamily="49" charset="-122"/>
                                            </a:rPr>
                                            <m:t>′</m:t>
                                          </m:r>
                                        </m:sup>
                                      </m:sSup>
                                    </m:lim>
                                  </m:limLow>
                                  <m:r>
                                    <a:rPr lang="en-US" altLang="zh-CN" sz="2400" i="1">
                                      <a:solidFill>
                                        <a:schemeClr val="tx1"/>
                                      </a:solidFill>
                                      <a:latin typeface="Cambria Math" panose="02040503050406030204" pitchFamily="18" charset="0"/>
                                      <a:ea typeface="黑体" panose="02010609060101010101" pitchFamily="49" charset="-122"/>
                                    </a:rPr>
                                    <m:t> </m:t>
                                  </m:r>
                                  <m:r>
                                    <a:rPr lang="en-US" altLang="zh-CN" sz="2400" i="1">
                                      <a:solidFill>
                                        <a:schemeClr val="tx1"/>
                                      </a:solidFill>
                                      <a:latin typeface="Cambria Math" panose="02040503050406030204" pitchFamily="18" charset="0"/>
                                      <a:ea typeface="黑体" panose="02010609060101010101" pitchFamily="49" charset="-122"/>
                                    </a:rPr>
                                    <m:t>𝑞</m:t>
                                  </m:r>
                                </m:e>
                                <m:sub>
                                  <m:r>
                                    <a:rPr lang="en-US" altLang="zh-CN" sz="2400" i="1">
                                      <a:solidFill>
                                        <a:schemeClr val="tx1"/>
                                      </a:solidFill>
                                      <a:latin typeface="Cambria Math" panose="02040503050406030204" pitchFamily="18" charset="0"/>
                                      <a:ea typeface="黑体" panose="02010609060101010101" pitchFamily="49" charset="-122"/>
                                    </a:rPr>
                                    <m:t>𝜋</m:t>
                                  </m:r>
                                </m:sub>
                              </m:sSub>
                              <m:d>
                                <m:dPr>
                                  <m:ctrlPr>
                                    <a:rPr lang="en-US" altLang="zh-CN" sz="2400" i="1">
                                      <a:solidFill>
                                        <a:schemeClr val="tx1"/>
                                      </a:solidFill>
                                      <a:latin typeface="Cambria Math" panose="02040503050406030204" pitchFamily="18" charset="0"/>
                                      <a:ea typeface="黑体" panose="02010609060101010101" pitchFamily="49" charset="-122"/>
                                    </a:rPr>
                                  </m:ctrlPr>
                                </m:dPr>
                                <m:e>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𝑠</m:t>
                                      </m:r>
                                    </m:e>
                                    <m:sup>
                                      <m:r>
                                        <a:rPr lang="en-US" altLang="zh-CN" sz="2400" i="1">
                                          <a:solidFill>
                                            <a:schemeClr val="tx1"/>
                                          </a:solidFill>
                                          <a:latin typeface="Cambria Math" panose="02040503050406030204" pitchFamily="18" charset="0"/>
                                          <a:ea typeface="黑体" panose="02010609060101010101" pitchFamily="49" charset="-122"/>
                                        </a:rPr>
                                        <m:t>′</m:t>
                                      </m:r>
                                    </m:sup>
                                  </m:sSup>
                                  <m:r>
                                    <a:rPr lang="en-US" altLang="zh-CN" sz="2400" i="1">
                                      <a:solidFill>
                                        <a:schemeClr val="tx1"/>
                                      </a:solidFill>
                                      <a:latin typeface="Cambria Math" panose="02040503050406030204" pitchFamily="18" charset="0"/>
                                      <a:ea typeface="黑体" panose="02010609060101010101" pitchFamily="49" charset="-122"/>
                                    </a:rPr>
                                    <m:t>,</m:t>
                                  </m:r>
                                  <m:sSup>
                                    <m:sSupPr>
                                      <m:ctrlPr>
                                        <a:rPr lang="en-US" altLang="zh-CN" sz="2400" i="1">
                                          <a:solidFill>
                                            <a:schemeClr val="tx1"/>
                                          </a:solidFill>
                                          <a:latin typeface="Cambria Math" panose="02040503050406030204" pitchFamily="18" charset="0"/>
                                          <a:ea typeface="黑体" panose="02010609060101010101" pitchFamily="49" charset="-122"/>
                                        </a:rPr>
                                      </m:ctrlPr>
                                    </m:sSupPr>
                                    <m:e>
                                      <m:r>
                                        <a:rPr lang="en-US" altLang="zh-CN" sz="2400" i="1">
                                          <a:solidFill>
                                            <a:schemeClr val="tx1"/>
                                          </a:solidFill>
                                          <a:latin typeface="Cambria Math" panose="02040503050406030204" pitchFamily="18" charset="0"/>
                                          <a:ea typeface="黑体" panose="02010609060101010101" pitchFamily="49" charset="-122"/>
                                        </a:rPr>
                                        <m:t>𝑎</m:t>
                                      </m:r>
                                    </m:e>
                                    <m:sup>
                                      <m:r>
                                        <a:rPr lang="en-US" altLang="zh-CN" sz="2400" i="1">
                                          <a:solidFill>
                                            <a:schemeClr val="tx1"/>
                                          </a:solidFill>
                                          <a:latin typeface="Cambria Math" panose="02040503050406030204" pitchFamily="18" charset="0"/>
                                          <a:ea typeface="黑体" panose="02010609060101010101" pitchFamily="49" charset="-122"/>
                                        </a:rPr>
                                        <m:t>′</m:t>
                                      </m:r>
                                    </m:sup>
                                  </m:sSup>
                                  <m:r>
                                    <a:rPr lang="en-US" altLang="zh-CN" sz="2400" i="1">
                                      <a:solidFill>
                                        <a:schemeClr val="tx1"/>
                                      </a:solidFill>
                                      <a:latin typeface="Cambria Math" panose="02040503050406030204" pitchFamily="18" charset="0"/>
                                      <a:ea typeface="黑体" panose="02010609060101010101" pitchFamily="49" charset="-122"/>
                                    </a:rPr>
                                    <m:t>;</m:t>
                                  </m:r>
                                  <m:sSup>
                                    <m:sSupPr>
                                      <m:ctrlPr>
                                        <a:rPr lang="en-US" altLang="zh-CN" sz="2400" b="0" i="1" smtClean="0">
                                          <a:solidFill>
                                            <a:srgbClr val="FF0000"/>
                                          </a:solidFill>
                                          <a:latin typeface="Cambria Math" panose="02040503050406030204" pitchFamily="18" charset="0"/>
                                          <a:ea typeface="黑体" panose="02010609060101010101" pitchFamily="49" charset="-122"/>
                                        </a:rPr>
                                      </m:ctrlPr>
                                    </m:sSupPr>
                                    <m:e>
                                      <m:r>
                                        <a:rPr lang="en-US" altLang="zh-CN" sz="2400" i="1">
                                          <a:solidFill>
                                            <a:srgbClr val="FF0000"/>
                                          </a:solidFill>
                                          <a:latin typeface="Cambria Math" panose="02040503050406030204" pitchFamily="18" charset="0"/>
                                          <a:ea typeface="黑体" panose="02010609060101010101" pitchFamily="49" charset="-122"/>
                                        </a:rPr>
                                        <m:t>𝜃</m:t>
                                      </m:r>
                                    </m:e>
                                    <m:sup>
                                      <m:r>
                                        <a:rPr lang="en-US" altLang="zh-CN" sz="2400" b="0" i="1" smtClean="0">
                                          <a:solidFill>
                                            <a:srgbClr val="FF0000"/>
                                          </a:solidFill>
                                          <a:latin typeface="Cambria Math" panose="02040503050406030204" pitchFamily="18" charset="0"/>
                                          <a:ea typeface="黑体" panose="02010609060101010101" pitchFamily="49" charset="-122"/>
                                        </a:rPr>
                                        <m:t>−</m:t>
                                      </m:r>
                                    </m:sup>
                                  </m:sSup>
                                </m:e>
                              </m:d>
                              <m:r>
                                <a:rPr lang="en-US" altLang="zh-CN" sz="2400" i="1">
                                  <a:solidFill>
                                    <a:schemeClr val="tx1"/>
                                  </a:solidFill>
                                  <a:latin typeface="Cambria Math" panose="02040503050406030204" pitchFamily="18" charset="0"/>
                                  <a:ea typeface="黑体" panose="02010609060101010101" pitchFamily="49" charset="-122"/>
                                </a:rPr>
                                <m:t>−</m:t>
                              </m:r>
                              <m:sSub>
                                <m:sSubPr>
                                  <m:ctrlPr>
                                    <a:rPr lang="en-US" altLang="zh-CN" sz="2400" i="1" smtClean="0">
                                      <a:solidFill>
                                        <a:schemeClr val="tx1"/>
                                      </a:solidFill>
                                      <a:latin typeface="Cambria Math" panose="02040503050406030204" pitchFamily="18" charset="0"/>
                                      <a:ea typeface="黑体" panose="02010609060101010101" pitchFamily="49" charset="-122"/>
                                    </a:rPr>
                                  </m:ctrlPr>
                                </m:sSubPr>
                                <m:e>
                                  <m:r>
                                    <a:rPr lang="en-US" altLang="zh-CN" sz="2400" i="1">
                                      <a:solidFill>
                                        <a:schemeClr val="tx1"/>
                                      </a:solidFill>
                                      <a:latin typeface="Cambria Math" panose="02040503050406030204" pitchFamily="18" charset="0"/>
                                      <a:ea typeface="黑体" panose="02010609060101010101" pitchFamily="49" charset="-122"/>
                                    </a:rPr>
                                    <m:t>𝑞</m:t>
                                  </m:r>
                                </m:e>
                                <m:sub>
                                  <m:r>
                                    <a:rPr lang="en-US" altLang="zh-CN" sz="2400" i="1">
                                      <a:solidFill>
                                        <a:schemeClr val="tx1"/>
                                      </a:solidFill>
                                      <a:latin typeface="Cambria Math" panose="02040503050406030204" pitchFamily="18" charset="0"/>
                                      <a:ea typeface="黑体" panose="02010609060101010101" pitchFamily="49" charset="-122"/>
                                    </a:rPr>
                                    <m:t>𝜋</m:t>
                                  </m:r>
                                </m:sub>
                              </m:sSub>
                              <m:d>
                                <m:dPr>
                                  <m:ctrlPr>
                                    <a:rPr lang="en-US" altLang="zh-CN" sz="2400" i="1">
                                      <a:solidFill>
                                        <a:schemeClr val="tx1"/>
                                      </a:solidFill>
                                      <a:latin typeface="Cambria Math" panose="02040503050406030204" pitchFamily="18" charset="0"/>
                                      <a:ea typeface="黑体" panose="02010609060101010101" pitchFamily="49" charset="-122"/>
                                    </a:rPr>
                                  </m:ctrlPr>
                                </m:dPr>
                                <m:e>
                                  <m:r>
                                    <a:rPr lang="en-US" altLang="zh-CN" sz="2400" i="1">
                                      <a:solidFill>
                                        <a:schemeClr val="tx1"/>
                                      </a:solidFill>
                                      <a:latin typeface="Cambria Math" panose="02040503050406030204" pitchFamily="18" charset="0"/>
                                      <a:ea typeface="黑体" panose="02010609060101010101" pitchFamily="49" charset="-122"/>
                                    </a:rPr>
                                    <m:t>𝑠</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𝑎</m:t>
                                  </m:r>
                                  <m:r>
                                    <a:rPr lang="en-US" altLang="zh-CN" sz="2400" i="1">
                                      <a:solidFill>
                                        <a:schemeClr val="tx1"/>
                                      </a:solidFill>
                                      <a:latin typeface="Cambria Math" panose="02040503050406030204" pitchFamily="18" charset="0"/>
                                      <a:ea typeface="黑体" panose="02010609060101010101" pitchFamily="49" charset="-122"/>
                                    </a:rPr>
                                    <m:t>;</m:t>
                                  </m:r>
                                  <m:r>
                                    <a:rPr lang="en-US" altLang="zh-CN" sz="2400" i="1">
                                      <a:solidFill>
                                        <a:schemeClr val="tx1"/>
                                      </a:solidFill>
                                      <a:latin typeface="Cambria Math" panose="02040503050406030204" pitchFamily="18" charset="0"/>
                                      <a:ea typeface="黑体" panose="02010609060101010101" pitchFamily="49" charset="-122"/>
                                    </a:rPr>
                                    <m:t>𝜃</m:t>
                                  </m:r>
                                </m:e>
                              </m:d>
                            </m:e>
                          </m:d>
                        </m:e>
                        <m:sup>
                          <m:r>
                            <a:rPr lang="en-US" altLang="zh-CN" sz="2400" i="1">
                              <a:solidFill>
                                <a:schemeClr val="tx1"/>
                              </a:solidFill>
                              <a:latin typeface="Cambria Math" panose="02040503050406030204" pitchFamily="18" charset="0"/>
                              <a:ea typeface="黑体" panose="02010609060101010101" pitchFamily="49" charset="-122"/>
                            </a:rPr>
                            <m:t>2</m:t>
                          </m:r>
                        </m:sup>
                      </m:sSup>
                    </m:oMath>
                  </m:oMathPara>
                </a14:m>
                <a:endParaRPr lang="zh-CN" altLang="en-US" sz="2400" dirty="0">
                  <a:solidFill>
                    <a:schemeClr val="tx1"/>
                  </a:solidFill>
                  <a:latin typeface="Times New Roman" panose="02020603050405020304" pitchFamily="16" charset="0"/>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2584779" y="2319533"/>
                <a:ext cx="5687133" cy="856773"/>
              </a:xfrm>
              <a:prstGeom prst="rect">
                <a:avLst/>
              </a:prstGeom>
              <a:blipFill rotWithShape="1">
                <a:blip r:embed="rId2"/>
                <a:stretch>
                  <a:fillRect l="-6" t="-60" r="7"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12542" y="3635101"/>
                <a:ext cx="11037774" cy="2862322"/>
              </a:xfrm>
              <a:prstGeom prst="rect">
                <a:avLst/>
              </a:prstGeom>
            </p:spPr>
            <p:txBody>
              <a:bodyPr wrap="square">
                <a:spAutoFit/>
              </a:bodyPr>
              <a:lstStyle/>
              <a:p>
                <a:pPr>
                  <a:lnSpc>
                    <a:spcPct val="150000"/>
                  </a:lnSpc>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损失函数的两个</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函数使用不同的参数计算</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用于计算估计值的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使用参数</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计算，这个网络叫做目标网络</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用于计算当前值的</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𝒒</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使用参数</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𝜽</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计算</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保持</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的值相对稳定，例如</a:t>
                </a:r>
                <a14:m>
                  <m:oMath xmlns:m="http://schemas.openxmlformats.org/officeDocument/2006/math">
                    <m:r>
                      <a:rPr lang="en-US" altLang="zh-CN" sz="2400" b="1" i="1" dirty="0" smtClean="0">
                        <a:latin typeface="Cambria Math" panose="02040503050406030204" pitchFamily="18" charset="0"/>
                        <a:ea typeface="黑体" panose="02010609060101010101" pitchFamily="49" charset="-122"/>
                      </a:rPr>
                      <m:t>𝜽</m:t>
                    </m:r>
                  </m:oMath>
                </a14:m>
                <a:r>
                  <a:rPr lang="zh-CN" altLang="en-US" sz="2400" b="1" dirty="0">
                    <a:latin typeface="Times New Roman" panose="02020603050405020304" pitchFamily="16" charset="0"/>
                    <a:ea typeface="黑体" panose="02010609060101010101" pitchFamily="49" charset="-122"/>
                    <a:cs typeface="Times New Roman" panose="02020603050405020304" pitchFamily="16" charset="0"/>
                  </a:rPr>
                  <a:t>每更新多次后才同步两者的值</a:t>
                </a:r>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𝜽</m:t>
                          </m:r>
                        </m:e>
                        <m:sup>
                          <m:r>
                            <a:rPr lang="en-US" altLang="zh-CN" sz="2400" b="1" i="1" smtClean="0">
                              <a:latin typeface="Cambria Math" panose="02040503050406030204" pitchFamily="18" charset="0"/>
                              <a:ea typeface="黑体" panose="02010609060101010101" pitchFamily="49" charset="-122"/>
                            </a:rPr>
                            <m:t>−</m:t>
                          </m:r>
                        </m:sup>
                      </m:sSup>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𝜽</m:t>
                      </m:r>
                    </m:oMath>
                  </m:oMathPara>
                </a14:m>
                <a:endParaRPr lang="en-US" altLang="zh-CN" sz="2400" b="1"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512542" y="3635101"/>
                <a:ext cx="11037774" cy="2862322"/>
              </a:xfrm>
              <a:prstGeom prst="rect">
                <a:avLst/>
              </a:prstGeom>
              <a:blipFill rotWithShape="1">
                <a:blip r:embed="rId3"/>
                <a:stretch>
                  <a:fillRect l="-1" t="-13" r="3" b="4"/>
                </a:stretch>
              </a:blipFill>
            </p:spPr>
            <p:txBody>
              <a:bodyPr/>
              <a:lstStyle/>
              <a:p>
                <a:r>
                  <a:rPr lang="zh-CN" altLang="en-US">
                    <a:noFill/>
                  </a:rPr>
                  <a:t> </a:t>
                </a:r>
              </a:p>
            </p:txBody>
          </p:sp>
        </mc:Fallback>
      </mc:AlternateContent>
      <p:sp>
        <p:nvSpPr>
          <p:cNvPr id="8" name="矩形 7"/>
          <p:cNvSpPr/>
          <p:nvPr/>
        </p:nvSpPr>
        <p:spPr>
          <a:xfrm>
            <a:off x="4455323" y="2633150"/>
            <a:ext cx="1764501" cy="366586"/>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4820841" y="2237952"/>
            <a:ext cx="1210588" cy="400110"/>
          </a:xfrm>
          <a:prstGeom prst="rect">
            <a:avLst/>
          </a:prstGeom>
          <a:noFill/>
        </p:spPr>
        <p:txBody>
          <a:bodyPr wrap="none" rtlCol="0">
            <a:spAutoFit/>
          </a:bodyPr>
          <a:lstStyle/>
          <a:p>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目标网络</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白盒攻击的防御策略：</a:t>
            </a:r>
            <a:r>
              <a:rPr lang="zh-CN" altLang="en-US" kern="0" dirty="0">
                <a:solidFill>
                  <a:srgbClr val="0070C0"/>
                </a:solidFill>
                <a:latin typeface="黑体" panose="02010609060101010101" pitchFamily="49" charset="-122"/>
                <a:cs typeface="Times New Roman" panose="02020603050405020304" pitchFamily="16" charset="0"/>
              </a:rPr>
              <a:t>生成对抗网络</a:t>
            </a:r>
            <a:endParaRPr lang="zh-CN" altLang="en-US" dirty="0"/>
          </a:p>
        </p:txBody>
      </p:sp>
      <p:sp>
        <p:nvSpPr>
          <p:cNvPr id="3" name="内容占位符 2"/>
          <p:cNvSpPr>
            <a:spLocks noGrp="1"/>
          </p:cNvSpPr>
          <p:nvPr>
            <p:ph idx="1"/>
          </p:nvPr>
        </p:nvSpPr>
        <p:spPr/>
        <p:txBody>
          <a:bodyPr>
            <a:normAutofit/>
          </a:bodyPr>
          <a:lstStyle/>
          <a:p>
            <a:r>
              <a:rPr lang="zh-CN" altLang="en-US" dirty="0"/>
              <a:t>在训练时可以使用同样的方法增强模型训练的鲁棒性</a:t>
            </a:r>
            <a:endParaRPr lang="zh-CN" altLang="en-US" dirty="0"/>
          </a:p>
          <a:p>
            <a:pPr lvl="1"/>
            <a:r>
              <a:rPr lang="zh-CN" altLang="en-US" dirty="0"/>
              <a:t>如生成对抗网络 </a:t>
            </a:r>
            <a:r>
              <a:rPr lang="en-US" altLang="zh-CN" dirty="0"/>
              <a:t>(generative adversarial network, GAN) </a:t>
            </a:r>
            <a:r>
              <a:rPr lang="zh-CN" altLang="en-US" dirty="0"/>
              <a:t>就是一种有效的抵御白盒攻击的手段</a:t>
            </a:r>
            <a:endParaRPr lang="zh-CN" altLang="en-US" dirty="0"/>
          </a:p>
          <a:p>
            <a:r>
              <a:rPr lang="zh-CN" altLang="en-US" dirty="0"/>
              <a:t>生成对抗网络实际上由两个不同的网络组成：</a:t>
            </a:r>
            <a:endParaRPr lang="zh-CN" altLang="en-US" dirty="0"/>
          </a:p>
          <a:p>
            <a:pPr lvl="1"/>
            <a:r>
              <a:rPr lang="zh-CN" altLang="en-US" dirty="0"/>
              <a:t>生成网络：通过神经网络将输入的一个服从简单分布的随机变量转化为能够欺骗判别网络的对抗样本</a:t>
            </a:r>
            <a:endParaRPr lang="zh-CN" altLang="en-US" dirty="0"/>
          </a:p>
          <a:p>
            <a:pPr lvl="1"/>
            <a:r>
              <a:rPr lang="zh-CN" altLang="en-US" dirty="0"/>
              <a:t>判别网络：通过神经网络判断输入样本的真实类别</a:t>
            </a:r>
            <a:endParaRPr lang="zh-CN" altLang="en-US" dirty="0"/>
          </a:p>
          <a:p>
            <a:r>
              <a:rPr lang="zh-CN" altLang="en-US" dirty="0"/>
              <a:t>训练时两个网络交替进行优化，在对抗过程中共同提升性能</a:t>
            </a:r>
            <a:endParaRPr lang="zh-CN" altLang="en-US" dirty="0"/>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白盒攻击的防御策略：</a:t>
            </a:r>
            <a:r>
              <a:rPr lang="zh-CN" altLang="en-US" kern="0" dirty="0">
                <a:solidFill>
                  <a:srgbClr val="0070C0"/>
                </a:solidFill>
                <a:latin typeface="黑体" panose="02010609060101010101" pitchFamily="49" charset="-122"/>
                <a:cs typeface="Times New Roman" panose="02020603050405020304" pitchFamily="16" charset="0"/>
              </a:rPr>
              <a:t>判别网络训练过程</a:t>
            </a:r>
            <a:endParaRPr lang="zh-CN" altLang="en-US" dirty="0"/>
          </a:p>
        </p:txBody>
      </p:sp>
      <p:sp>
        <p:nvSpPr>
          <p:cNvPr id="3" name="内容占位符 4"/>
          <p:cNvSpPr txBox="1"/>
          <p:nvPr/>
        </p:nvSpPr>
        <p:spPr>
          <a:xfrm>
            <a:off x="611409" y="864578"/>
            <a:ext cx="10271079" cy="536688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pPr>
            <a:endParaRPr lang="en-US" altLang="zh-CN" sz="13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00000"/>
              </a:lnSpc>
            </a:pPr>
            <a:endParaRPr lang="en-US" altLang="zh-CN" sz="13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4" name="组合 3"/>
          <p:cNvGrpSpPr/>
          <p:nvPr/>
        </p:nvGrpSpPr>
        <p:grpSpPr>
          <a:xfrm>
            <a:off x="223935" y="1020147"/>
            <a:ext cx="11199467" cy="5281125"/>
            <a:chOff x="101037" y="902010"/>
            <a:chExt cx="9213858" cy="3889143"/>
          </a:xfrm>
        </p:grpSpPr>
        <p:sp>
          <p:nvSpPr>
            <p:cNvPr id="5" name="圆角矩形 4"/>
            <p:cNvSpPr/>
            <p:nvPr/>
          </p:nvSpPr>
          <p:spPr>
            <a:xfrm>
              <a:off x="101037" y="1418878"/>
              <a:ext cx="1455047" cy="5133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真实数</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据集</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圆角矩形 5"/>
            <p:cNvSpPr/>
            <p:nvPr/>
          </p:nvSpPr>
          <p:spPr>
            <a:xfrm>
              <a:off x="352927" y="3559095"/>
              <a:ext cx="1155031" cy="5400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随机</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噪声</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 name="矩形 6"/>
                <p:cNvSpPr/>
                <p:nvPr/>
              </p:nvSpPr>
              <p:spPr>
                <a:xfrm>
                  <a:off x="2089688" y="2867121"/>
                  <a:ext cx="695360" cy="192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对抗样本生成网络 </a:t>
                  </a:r>
                  <a14:m>
                    <m:oMath xmlns:m="http://schemas.openxmlformats.org/officeDocument/2006/math">
                      <m:r>
                        <a:rPr lang="en-US" altLang="zh-CN" sz="2400" b="0" i="1" smtClean="0">
                          <a:latin typeface="Cambria Math" panose="02040503050406030204" pitchFamily="18" charset="0"/>
                        </a:rPr>
                        <m:t>𝐴</m:t>
                      </m:r>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2089688" y="2867121"/>
                  <a:ext cx="695360" cy="1924032"/>
                </a:xfrm>
                <a:prstGeom prst="rect">
                  <a:avLst/>
                </a:prstGeom>
                <a:blipFill rotWithShape="1">
                  <a:blip r:embed="rId1"/>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 name="圆角矩形 7"/>
            <p:cNvSpPr/>
            <p:nvPr/>
          </p:nvSpPr>
          <p:spPr>
            <a:xfrm>
              <a:off x="3532508" y="902010"/>
              <a:ext cx="1590271" cy="154708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真实数据</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9" name="图片 8"/>
            <p:cNvPicPr>
              <a:picLocks noChangeAspect="1"/>
            </p:cNvPicPr>
            <p:nvPr/>
          </p:nvPicPr>
          <p:blipFill>
            <a:blip r:embed="rId2"/>
            <a:stretch>
              <a:fillRect/>
            </a:stretch>
          </p:blipFill>
          <p:spPr>
            <a:xfrm>
              <a:off x="3812609" y="1313852"/>
              <a:ext cx="1074710" cy="1046521"/>
            </a:xfrm>
            <a:prstGeom prst="rect">
              <a:avLst/>
            </a:prstGeom>
          </p:spPr>
        </p:pic>
        <p:sp>
          <p:nvSpPr>
            <p:cNvPr id="10" name="圆角矩形 9"/>
            <p:cNvSpPr/>
            <p:nvPr/>
          </p:nvSpPr>
          <p:spPr>
            <a:xfrm>
              <a:off x="3543416" y="3055594"/>
              <a:ext cx="1590271" cy="154708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伪造数据</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1" name="图片 10"/>
            <p:cNvPicPr>
              <a:picLocks noChangeAspect="1"/>
            </p:cNvPicPr>
            <p:nvPr/>
          </p:nvPicPr>
          <p:blipFill>
            <a:blip r:embed="rId3"/>
            <a:stretch>
              <a:fillRect/>
            </a:stretch>
          </p:blipFill>
          <p:spPr>
            <a:xfrm>
              <a:off x="3827907" y="3484301"/>
              <a:ext cx="1044114" cy="1039131"/>
            </a:xfrm>
            <a:prstGeom prst="rect">
              <a:avLst/>
            </a:prstGeom>
            <a:ln>
              <a:noFill/>
            </a:ln>
          </p:spPr>
        </p:pic>
        <p:cxnSp>
          <p:nvCxnSpPr>
            <p:cNvPr id="12" name="直接箭头连接符 17"/>
            <p:cNvCxnSpPr>
              <a:stCxn id="5" idx="3"/>
              <a:endCxn id="8" idx="1"/>
            </p:cNvCxnSpPr>
            <p:nvPr/>
          </p:nvCxnSpPr>
          <p:spPr>
            <a:xfrm>
              <a:off x="1556084" y="1675552"/>
              <a:ext cx="197642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9"/>
            <p:cNvCxnSpPr>
              <a:stCxn id="6" idx="3"/>
              <a:endCxn id="7" idx="1"/>
            </p:cNvCxnSpPr>
            <p:nvPr/>
          </p:nvCxnSpPr>
          <p:spPr>
            <a:xfrm>
              <a:off x="1507958" y="3829137"/>
              <a:ext cx="58173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21"/>
            <p:cNvCxnSpPr>
              <a:stCxn id="7" idx="3"/>
              <a:endCxn id="10" idx="1"/>
            </p:cNvCxnSpPr>
            <p:nvPr/>
          </p:nvCxnSpPr>
          <p:spPr>
            <a:xfrm>
              <a:off x="2785048" y="3829137"/>
              <a:ext cx="75836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6023712" y="1741136"/>
                  <a:ext cx="700246" cy="201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手写体识别网络</a:t>
                  </a:r>
                  <a14:m>
                    <m:oMath xmlns:m="http://schemas.openxmlformats.org/officeDocument/2006/math">
                      <m:r>
                        <a:rPr lang="en-US" altLang="zh-CN" sz="2400" b="0" i="0" dirty="0" smtClean="0">
                          <a:latin typeface="Cambria Math" panose="02040503050406030204" pitchFamily="18" charset="0"/>
                        </a:rPr>
                        <m:t> </m:t>
                      </m:r>
                      <m:r>
                        <a:rPr lang="en-US" altLang="zh-CN" sz="2400" i="1" dirty="0">
                          <a:latin typeface="Cambria Math" panose="02040503050406030204" pitchFamily="18" charset="0"/>
                        </a:rPr>
                        <m:t>𝐹</m:t>
                      </m:r>
                    </m:oMath>
                  </a14:m>
                  <a:endParaRPr lang="zh-CN" altLang="en-US" sz="2400" i="1"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6023712" y="1741136"/>
                  <a:ext cx="700246" cy="2018474"/>
                </a:xfrm>
                <a:prstGeom prst="rect">
                  <a:avLst/>
                </a:prstGeom>
                <a:blipFill rotWithShape="1">
                  <a:blip r:embed="rId4"/>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6" name="肘形连接符 15"/>
            <p:cNvCxnSpPr>
              <a:stCxn id="8" idx="3"/>
            </p:cNvCxnSpPr>
            <p:nvPr/>
          </p:nvCxnSpPr>
          <p:spPr>
            <a:xfrm>
              <a:off x="5122779" y="1675553"/>
              <a:ext cx="900933" cy="559647"/>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0" idx="3"/>
            </p:cNvCxnSpPr>
            <p:nvPr/>
          </p:nvCxnSpPr>
          <p:spPr>
            <a:xfrm flipV="1">
              <a:off x="5133687" y="3261895"/>
              <a:ext cx="890025" cy="567242"/>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7766818" y="2316345"/>
              <a:ext cx="868055" cy="86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损失</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9" name="直接箭头连接符 34"/>
            <p:cNvCxnSpPr>
              <a:stCxn id="15" idx="3"/>
              <a:endCxn id="18" idx="2"/>
            </p:cNvCxnSpPr>
            <p:nvPr/>
          </p:nvCxnSpPr>
          <p:spPr>
            <a:xfrm>
              <a:off x="6723958" y="2750373"/>
              <a:ext cx="10428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062360" y="1159199"/>
              <a:ext cx="1661598" cy="339981"/>
            </a:xfrm>
            <a:prstGeom prst="rect">
              <a:avLst/>
            </a:prstGeom>
            <a:noFill/>
          </p:spPr>
          <p:txBody>
            <a:bodyPr wrap="square" rtlCol="0">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实际标签：</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5061256" y="4270787"/>
              <a:ext cx="1661598" cy="339981"/>
            </a:xfrm>
            <a:prstGeom prst="rect">
              <a:avLst/>
            </a:prstGeom>
            <a:noFill/>
          </p:spPr>
          <p:txBody>
            <a:bodyPr wrap="square" rtlCol="0">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实际标签：</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2" name="肘形连接符 21"/>
            <p:cNvCxnSpPr>
              <a:stCxn id="18" idx="4"/>
              <a:endCxn id="15" idx="2"/>
            </p:cNvCxnSpPr>
            <p:nvPr/>
          </p:nvCxnSpPr>
          <p:spPr>
            <a:xfrm rot="5400000">
              <a:off x="6999736" y="2558500"/>
              <a:ext cx="575210" cy="1827011"/>
            </a:xfrm>
            <a:prstGeom prst="bentConnector3">
              <a:avLst>
                <a:gd name="adj1" fmla="val 16577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85158" y="4127782"/>
              <a:ext cx="1729737" cy="611965"/>
            </a:xfrm>
            <a:prstGeom prst="rect">
              <a:avLst/>
            </a:prstGeom>
            <a:noFill/>
          </p:spPr>
          <p:txBody>
            <a:bodyPr wrap="square" rtlCol="0">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判别结果与实际标签的差别</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白盒攻击的防御策略：</a:t>
            </a:r>
            <a:r>
              <a:rPr lang="zh-CN" altLang="en-US" kern="0" dirty="0">
                <a:solidFill>
                  <a:srgbClr val="0070C0"/>
                </a:solidFill>
                <a:latin typeface="黑体" panose="02010609060101010101" pitchFamily="49" charset="-122"/>
                <a:cs typeface="Times New Roman" panose="02020603050405020304" pitchFamily="16" charset="0"/>
              </a:rPr>
              <a:t>判别网络训练过程</a:t>
            </a:r>
            <a:endParaRPr lang="zh-CN" altLang="en-US" dirty="0"/>
          </a:p>
        </p:txBody>
      </p:sp>
      <p:sp>
        <p:nvSpPr>
          <p:cNvPr id="3" name="内容占位符 2"/>
          <p:cNvSpPr>
            <a:spLocks noGrp="1"/>
          </p:cNvSpPr>
          <p:nvPr>
            <p:ph idx="1"/>
          </p:nvPr>
        </p:nvSpPr>
        <p:spPr/>
        <p:txBody>
          <a:bodyPr/>
          <a:lstStyle/>
          <a:p>
            <a:r>
              <a:rPr lang="zh-CN" altLang="en-US" dirty="0"/>
              <a:t>判别网络的训练过程分为两个方面</a:t>
            </a:r>
            <a:endParaRPr lang="zh-CN" altLang="en-US" dirty="0"/>
          </a:p>
          <a:p>
            <a:pPr lvl="1"/>
            <a:r>
              <a:rPr lang="zh-CN" altLang="en-US" dirty="0"/>
              <a:t>根据真实数据及其真实标签来增强判别网络识别数据的能力</a:t>
            </a:r>
            <a:endParaRPr lang="zh-CN" altLang="en-US" dirty="0"/>
          </a:p>
          <a:p>
            <a:pPr lvl="1"/>
            <a:r>
              <a:rPr lang="zh-CN" altLang="en-US" dirty="0"/>
              <a:t>根据成网络合成的伪造数据来增强判别网络抵抗干扰的能力</a:t>
            </a:r>
            <a:endParaRPr lang="zh-CN" altLang="en-US" dirty="0"/>
          </a:p>
          <a:p>
            <a:r>
              <a:rPr lang="zh-CN" altLang="en-US" dirty="0"/>
              <a:t>不论是真实数据还是对抗样本，算法都希望判别网络输出结果与图片标签一致。</a:t>
            </a:r>
            <a:endParaRPr lang="zh-CN" altLang="en-US" dirty="0"/>
          </a:p>
          <a:p>
            <a:pPr lvl="1"/>
            <a:r>
              <a:rPr lang="zh-CN" altLang="en-US" dirty="0"/>
              <a:t>在上述过程中，对抗样本生成网络参数保持不变</a:t>
            </a:r>
            <a:endParaRPr lang="zh-CN" altLang="en-US"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白盒攻击的防御策略：</a:t>
            </a:r>
            <a:r>
              <a:rPr lang="zh-CN" altLang="en-US" kern="0" dirty="0">
                <a:solidFill>
                  <a:srgbClr val="0070C0"/>
                </a:solidFill>
                <a:latin typeface="黑体" panose="02010609060101010101" pitchFamily="49" charset="-122"/>
                <a:cs typeface="Times New Roman" panose="02020603050405020304" pitchFamily="16" charset="0"/>
              </a:rPr>
              <a:t>对抗样本生成网络训练过程</a:t>
            </a:r>
            <a:endParaRPr lang="zh-CN" altLang="en-US" dirty="0"/>
          </a:p>
        </p:txBody>
      </p:sp>
      <p:grpSp>
        <p:nvGrpSpPr>
          <p:cNvPr id="5" name="组合 4"/>
          <p:cNvGrpSpPr/>
          <p:nvPr/>
        </p:nvGrpSpPr>
        <p:grpSpPr>
          <a:xfrm>
            <a:off x="394447" y="1107233"/>
            <a:ext cx="11414449" cy="5106348"/>
            <a:chOff x="569060" y="1409598"/>
            <a:chExt cx="7984083" cy="2881577"/>
          </a:xfrm>
        </p:grpSpPr>
        <p:sp>
          <p:nvSpPr>
            <p:cNvPr id="6" name="圆角矩形 5"/>
            <p:cNvSpPr/>
            <p:nvPr/>
          </p:nvSpPr>
          <p:spPr>
            <a:xfrm>
              <a:off x="569060" y="2148794"/>
              <a:ext cx="1155031" cy="5400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随机噪声</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 name="矩形 6"/>
                <p:cNvSpPr/>
                <p:nvPr/>
              </p:nvSpPr>
              <p:spPr>
                <a:xfrm>
                  <a:off x="2305820" y="1456820"/>
                  <a:ext cx="855958" cy="192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对抗样本生成网络 </a:t>
                  </a:r>
                  <a14:m>
                    <m:oMath xmlns:m="http://schemas.openxmlformats.org/officeDocument/2006/math">
                      <m:r>
                        <a:rPr lang="en-US" altLang="zh-CN" sz="2800" b="0" i="1" smtClean="0">
                          <a:latin typeface="Cambria Math" panose="02040503050406030204" pitchFamily="18" charset="0"/>
                        </a:rPr>
                        <m:t>𝐴</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2305820" y="1456820"/>
                  <a:ext cx="855958" cy="1924032"/>
                </a:xfrm>
                <a:prstGeom prst="rect">
                  <a:avLst/>
                </a:prstGeom>
                <a:blipFill rotWithShape="1">
                  <a:blip r:embed="rId1"/>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 name="圆角矩形 7"/>
            <p:cNvSpPr/>
            <p:nvPr/>
          </p:nvSpPr>
          <p:spPr>
            <a:xfrm>
              <a:off x="3743507" y="1645293"/>
              <a:ext cx="1590271" cy="154708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伪造数据</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9" name="图片 8"/>
            <p:cNvPicPr>
              <a:picLocks noChangeAspect="1"/>
            </p:cNvPicPr>
            <p:nvPr/>
          </p:nvPicPr>
          <p:blipFill>
            <a:blip r:embed="rId2"/>
            <a:stretch>
              <a:fillRect/>
            </a:stretch>
          </p:blipFill>
          <p:spPr>
            <a:xfrm>
              <a:off x="4059339" y="1989216"/>
              <a:ext cx="1044114" cy="1039131"/>
            </a:xfrm>
            <a:prstGeom prst="rect">
              <a:avLst/>
            </a:prstGeom>
            <a:ln>
              <a:noFill/>
            </a:ln>
          </p:spPr>
        </p:pic>
        <p:cxnSp>
          <p:nvCxnSpPr>
            <p:cNvPr id="10" name="直接箭头连接符 19"/>
            <p:cNvCxnSpPr>
              <a:stCxn id="6" idx="3"/>
              <a:endCxn id="7" idx="1"/>
            </p:cNvCxnSpPr>
            <p:nvPr/>
          </p:nvCxnSpPr>
          <p:spPr>
            <a:xfrm>
              <a:off x="1724091" y="2418836"/>
              <a:ext cx="581729"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21"/>
            <p:cNvCxnSpPr>
              <a:stCxn id="7" idx="3"/>
              <a:endCxn id="8" idx="1"/>
            </p:cNvCxnSpPr>
            <p:nvPr/>
          </p:nvCxnSpPr>
          <p:spPr>
            <a:xfrm>
              <a:off x="3161778" y="2418836"/>
              <a:ext cx="59777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矩形 11"/>
                <p:cNvSpPr/>
                <p:nvPr/>
              </p:nvSpPr>
              <p:spPr>
                <a:xfrm>
                  <a:off x="6601263" y="1409598"/>
                  <a:ext cx="700246" cy="201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手写体识别网络</a:t>
                  </a:r>
                  <a14:m>
                    <m:oMath xmlns:m="http://schemas.openxmlformats.org/officeDocument/2006/math">
                      <m:r>
                        <a:rPr lang="en-US" altLang="zh-CN" sz="2800" b="0" i="0" dirty="0" smtClean="0">
                          <a:latin typeface="Cambria Math" panose="02040503050406030204" pitchFamily="18" charset="0"/>
                        </a:rPr>
                        <m:t> </m:t>
                      </m:r>
                      <m:r>
                        <a:rPr lang="en-US" altLang="zh-CN" sz="2800" i="1" dirty="0">
                          <a:latin typeface="Cambria Math" panose="02040503050406030204" pitchFamily="18" charset="0"/>
                        </a:rPr>
                        <m:t>𝐹</m:t>
                      </m:r>
                    </m:oMath>
                  </a14:m>
                  <a:endParaRPr lang="zh-CN" altLang="en-US" sz="2800" i="1"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6601263" y="1409598"/>
                  <a:ext cx="700246" cy="2018474"/>
                </a:xfrm>
                <a:prstGeom prst="rect">
                  <a:avLst/>
                </a:prstGeom>
                <a:blipFill rotWithShape="1">
                  <a:blip r:embed="rId3"/>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椭圆 12"/>
            <p:cNvSpPr/>
            <p:nvPr/>
          </p:nvSpPr>
          <p:spPr>
            <a:xfrm>
              <a:off x="7685088" y="2078258"/>
              <a:ext cx="868055" cy="683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损失</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4" name="直接箭头连接符 16"/>
            <p:cNvCxnSpPr>
              <a:stCxn id="8" idx="3"/>
              <a:endCxn id="12" idx="1"/>
            </p:cNvCxnSpPr>
            <p:nvPr/>
          </p:nvCxnSpPr>
          <p:spPr>
            <a:xfrm flipV="1">
              <a:off x="5333778" y="2418835"/>
              <a:ext cx="1267485"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4"/>
            <p:cNvCxnSpPr>
              <a:stCxn id="12" idx="3"/>
              <a:endCxn id="13" idx="2"/>
            </p:cNvCxnSpPr>
            <p:nvPr/>
          </p:nvCxnSpPr>
          <p:spPr>
            <a:xfrm>
              <a:off x="7301509" y="2418835"/>
              <a:ext cx="383578" cy="125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3" idx="4"/>
              <a:endCxn id="7" idx="2"/>
            </p:cNvCxnSpPr>
            <p:nvPr/>
          </p:nvCxnSpPr>
          <p:spPr>
            <a:xfrm rot="5400000">
              <a:off x="5116995" y="378732"/>
              <a:ext cx="618925" cy="5385315"/>
            </a:xfrm>
            <a:prstGeom prst="bentConnector3">
              <a:avLst>
                <a:gd name="adj1" fmla="val 19519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399476" y="2149628"/>
              <a:ext cx="971462" cy="538415"/>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对抗标</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签：</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文本框 17"/>
            <p:cNvSpPr txBox="1"/>
            <p:nvPr/>
          </p:nvSpPr>
          <p:spPr>
            <a:xfrm>
              <a:off x="3934942" y="3995915"/>
              <a:ext cx="3597773" cy="29526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判别结果与对抗标签的差别</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白盒攻击的防御策略：</a:t>
            </a:r>
            <a:r>
              <a:rPr lang="zh-CN" altLang="en-US" kern="0" dirty="0">
                <a:solidFill>
                  <a:srgbClr val="0070C0"/>
                </a:solidFill>
                <a:latin typeface="黑体" panose="02010609060101010101" pitchFamily="49" charset="-122"/>
                <a:cs typeface="Times New Roman" panose="02020603050405020304" pitchFamily="16" charset="0"/>
              </a:rPr>
              <a:t>生成网络训练过程</a:t>
            </a:r>
            <a:endParaRPr lang="zh-CN" altLang="en-US" dirty="0"/>
          </a:p>
        </p:txBody>
      </p:sp>
      <p:sp>
        <p:nvSpPr>
          <p:cNvPr id="3" name="内容占位符 2"/>
          <p:cNvSpPr>
            <a:spLocks noGrp="1"/>
          </p:cNvSpPr>
          <p:nvPr>
            <p:ph idx="1"/>
          </p:nvPr>
        </p:nvSpPr>
        <p:spPr/>
        <p:txBody>
          <a:bodyPr/>
          <a:lstStyle/>
          <a:p>
            <a:r>
              <a:rPr lang="zh-CN" altLang="en-US" dirty="0"/>
              <a:t>生成网络的训练过程是判别网络的对抗过程</a:t>
            </a:r>
            <a:endParaRPr lang="zh-CN" altLang="en-US" dirty="0"/>
          </a:p>
          <a:p>
            <a:pPr lvl="1"/>
            <a:r>
              <a:rPr lang="zh-CN" altLang="en-US" dirty="0"/>
              <a:t>根据判别网络识别的结果，不断提升对抗样本生成网络合成对抗样本的能力，从而使其能够产生更具有误导性的对抗样本</a:t>
            </a:r>
            <a:endParaRPr lang="zh-CN" altLang="en-US" dirty="0"/>
          </a:p>
          <a:p>
            <a:pPr lvl="1"/>
            <a:r>
              <a:rPr lang="zh-CN" altLang="en-US" dirty="0"/>
              <a:t>此时希望合成的伪造数据被识别为伪造的对抗标签而不是合成数据所对应的实际标签</a:t>
            </a:r>
            <a:endParaRPr lang="zh-CN" altLang="en-US" dirty="0"/>
          </a:p>
          <a:p>
            <a:r>
              <a:rPr lang="zh-CN" altLang="en-US" dirty="0"/>
              <a:t>在该过程中，判别网络参数保持不变。</a:t>
            </a:r>
            <a:endParaRPr lang="zh-CN" altLang="en-US"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生成对抗网络</a:t>
            </a:r>
            <a:endParaRPr lang="zh-CN" altLang="en-US" dirty="0"/>
          </a:p>
        </p:txBody>
      </p:sp>
      <p:sp>
        <p:nvSpPr>
          <p:cNvPr id="3" name="内容占位符 2"/>
          <p:cNvSpPr>
            <a:spLocks noGrp="1"/>
          </p:cNvSpPr>
          <p:nvPr>
            <p:ph idx="1"/>
          </p:nvPr>
        </p:nvSpPr>
        <p:spPr/>
        <p:txBody>
          <a:bodyPr/>
          <a:lstStyle/>
          <a:p>
            <a:r>
              <a:rPr lang="zh-CN" altLang="en-US" dirty="0"/>
              <a:t>生成对抗网络是深度学习中常用的一种生成模型</a:t>
            </a:r>
            <a:endParaRPr lang="en-US" altLang="zh-CN" dirty="0"/>
          </a:p>
          <a:p>
            <a:r>
              <a:rPr lang="zh-CN" altLang="en-US" dirty="0"/>
              <a:t>生成对抗网络一般可如下表示：</a:t>
            </a:r>
            <a:endParaRPr lang="zh-CN" altLang="en-US" dirty="0"/>
          </a:p>
          <a:p>
            <a:endParaRPr lang="zh-CN" altLang="en-US" dirty="0"/>
          </a:p>
        </p:txBody>
      </p:sp>
      <p:grpSp>
        <p:nvGrpSpPr>
          <p:cNvPr id="4" name="组合 3"/>
          <p:cNvGrpSpPr/>
          <p:nvPr/>
        </p:nvGrpSpPr>
        <p:grpSpPr>
          <a:xfrm>
            <a:off x="442256" y="2308751"/>
            <a:ext cx="11408597" cy="4281773"/>
            <a:chOff x="1023069" y="1734599"/>
            <a:chExt cx="6465769" cy="3411074"/>
          </a:xfrm>
        </p:grpSpPr>
        <mc:AlternateContent xmlns:mc="http://schemas.openxmlformats.org/markup-compatibility/2006">
          <mc:Choice xmlns:a14="http://schemas.microsoft.com/office/drawing/2010/main" Requires="a14">
            <p:sp>
              <p:nvSpPr>
                <p:cNvPr id="5" name="矩形 4"/>
                <p:cNvSpPr/>
                <p:nvPr/>
              </p:nvSpPr>
              <p:spPr>
                <a:xfrm>
                  <a:off x="2254776" y="2358184"/>
                  <a:ext cx="1138989" cy="10748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生成网</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络</a:t>
                  </a:r>
                  <a14:m>
                    <m:oMath xmlns:m="http://schemas.openxmlformats.org/officeDocument/2006/math">
                      <m:r>
                        <a:rPr lang="en-US" altLang="zh-CN" sz="2800" i="1" dirty="0">
                          <a:latin typeface="Cambria Math" panose="02040503050406030204" pitchFamily="18" charset="0"/>
                        </a:rPr>
                        <m:t>𝐺</m:t>
                      </m:r>
                    </m:oMath>
                  </a14:m>
                  <a:endParaRPr lang="zh-CN" altLang="en-US" sz="2800" i="1"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2254776" y="2358184"/>
                  <a:ext cx="1138989" cy="1074821"/>
                </a:xfrm>
                <a:prstGeom prst="rect">
                  <a:avLst/>
                </a:prstGeom>
                <a:blipFill rotWithShape="1">
                  <a:blip r:embed="rId1"/>
                </a:blipFill>
              </p:spPr>
              <p:style>
                <a:lnRef idx="1">
                  <a:schemeClr val="accent6"/>
                </a:lnRef>
                <a:fillRef idx="2">
                  <a:schemeClr val="accent6"/>
                </a:fillRef>
                <a:effectRef idx="1">
                  <a:schemeClr val="accent6"/>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022988" y="3180788"/>
                  <a:ext cx="1138989" cy="10748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判别网络</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𝐷</m:t>
                        </m:r>
                      </m:oMath>
                    </m:oMathPara>
                  </a14:m>
                  <a:endParaRPr lang="en-US" altLang="zh-CN" sz="2800" b="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5022988" y="3180788"/>
                  <a:ext cx="1138989" cy="1074821"/>
                </a:xfrm>
                <a:prstGeom prst="rect">
                  <a:avLst/>
                </a:prstGeom>
                <a:blipFill rotWithShape="1">
                  <a:blip r:embed="rId2"/>
                </a:blipFill>
              </p:spPr>
              <p:style>
                <a:lnRef idx="1">
                  <a:schemeClr val="accent1"/>
                </a:lnRef>
                <a:fillRef idx="2">
                  <a:schemeClr val="accent1"/>
                </a:fillRef>
                <a:effectRef idx="1">
                  <a:schemeClr val="accent1"/>
                </a:effectRef>
                <a:fontRef idx="minor">
                  <a:schemeClr val="dk1"/>
                </a:fontRef>
              </p:style>
              <p:txBody>
                <a:bodyPr/>
                <a:lstStyle/>
                <a:p>
                  <a:r>
                    <a:rPr lang="zh-CN" altLang="en-US">
                      <a:noFill/>
                    </a:rPr>
                    <a:t> </a:t>
                  </a:r>
                </a:p>
              </p:txBody>
            </p:sp>
          </mc:Fallback>
        </mc:AlternateContent>
        <p:sp>
          <p:nvSpPr>
            <p:cNvPr id="7" name="圆角矩形 6"/>
            <p:cNvSpPr/>
            <p:nvPr/>
          </p:nvSpPr>
          <p:spPr>
            <a:xfrm>
              <a:off x="1023069" y="2624662"/>
              <a:ext cx="950727" cy="5561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随机变量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圆角矩形 7"/>
            <p:cNvSpPr/>
            <p:nvPr/>
          </p:nvSpPr>
          <p:spPr>
            <a:xfrm>
              <a:off x="3791283" y="3440328"/>
              <a:ext cx="950727" cy="5561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真实数据</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圆角矩形 8"/>
            <p:cNvSpPr/>
            <p:nvPr/>
          </p:nvSpPr>
          <p:spPr>
            <a:xfrm>
              <a:off x="3791282" y="2624662"/>
              <a:ext cx="950727" cy="55612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生成数据</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椭圆 9"/>
            <p:cNvSpPr/>
            <p:nvPr/>
          </p:nvSpPr>
          <p:spPr>
            <a:xfrm>
              <a:off x="6553495" y="3381314"/>
              <a:ext cx="673768" cy="67376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1" name="直接箭头连接符 11"/>
            <p:cNvCxnSpPr>
              <a:stCxn id="7" idx="3"/>
              <a:endCxn id="5" idx="1"/>
            </p:cNvCxnSpPr>
            <p:nvPr/>
          </p:nvCxnSpPr>
          <p:spPr>
            <a:xfrm flipV="1">
              <a:off x="1973796" y="2895594"/>
              <a:ext cx="280980" cy="71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4"/>
            <p:cNvCxnSpPr>
              <a:stCxn id="5" idx="3"/>
              <a:endCxn id="9" idx="1"/>
            </p:cNvCxnSpPr>
            <p:nvPr/>
          </p:nvCxnSpPr>
          <p:spPr>
            <a:xfrm>
              <a:off x="3393765" y="2895594"/>
              <a:ext cx="397517" cy="71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7"/>
            <p:cNvCxnSpPr>
              <a:stCxn id="6" idx="3"/>
              <a:endCxn id="10" idx="2"/>
            </p:cNvCxnSpPr>
            <p:nvPr/>
          </p:nvCxnSpPr>
          <p:spPr>
            <a:xfrm flipV="1">
              <a:off x="6161977" y="3718198"/>
              <a:ext cx="39151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9" idx="3"/>
              <a:endCxn id="6" idx="0"/>
            </p:cNvCxnSpPr>
            <p:nvPr/>
          </p:nvCxnSpPr>
          <p:spPr>
            <a:xfrm>
              <a:off x="4742009" y="2902726"/>
              <a:ext cx="850473" cy="27806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8" idx="3"/>
              <a:endCxn id="6" idx="1"/>
            </p:cNvCxnSpPr>
            <p:nvPr/>
          </p:nvCxnSpPr>
          <p:spPr>
            <a:xfrm flipV="1">
              <a:off x="4742010" y="3718199"/>
              <a:ext cx="280978" cy="193"/>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582026" y="3338152"/>
              <a:ext cx="645237" cy="760089"/>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数据真假</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7" name="肘形连接符 16"/>
            <p:cNvCxnSpPr>
              <a:stCxn id="10" idx="4"/>
              <a:endCxn id="6" idx="2"/>
            </p:cNvCxnSpPr>
            <p:nvPr/>
          </p:nvCxnSpPr>
          <p:spPr>
            <a:xfrm rot="5400000">
              <a:off x="6141168" y="3506397"/>
              <a:ext cx="200527" cy="1297896"/>
            </a:xfrm>
            <a:prstGeom prst="bentConnector3">
              <a:avLst>
                <a:gd name="adj1" fmla="val 341998"/>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0" idx="0"/>
              <a:endCxn id="5" idx="0"/>
            </p:cNvCxnSpPr>
            <p:nvPr/>
          </p:nvCxnSpPr>
          <p:spPr>
            <a:xfrm rot="16200000" flipV="1">
              <a:off x="4345760" y="836695"/>
              <a:ext cx="1023130" cy="4066108"/>
            </a:xfrm>
            <a:prstGeom prst="bentConnector3">
              <a:avLst>
                <a:gd name="adj1" fmla="val 122343"/>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4213753" y="4728850"/>
                  <a:ext cx="3275085" cy="416823"/>
                </a:xfrm>
                <a:prstGeom prst="rect">
                  <a:avLst/>
                </a:prstGeom>
                <a:noFill/>
              </p:spPr>
              <p:txBody>
                <a:bodyPr wrap="square" rtlCol="0">
                  <a:spAutoFit/>
                </a:bodyPr>
                <a:lstStyle/>
                <a:p>
                  <a:pPr algn="ct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𝐷</m:t>
                          </m:r>
                        </m:sub>
                      </m:sSub>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：判断数据是真实的还是生成的</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4213753" y="4728850"/>
                  <a:ext cx="3275085" cy="41682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650267" y="1734599"/>
                  <a:ext cx="3189348" cy="416823"/>
                </a:xfrm>
                <a:prstGeom prst="rect">
                  <a:avLst/>
                </a:prstGeom>
                <a:noFill/>
              </p:spPr>
              <p:txBody>
                <a:bodyPr wrap="square"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i="1">
                              <a:latin typeface="Cambria Math" panose="02040503050406030204" pitchFamily="18" charset="0"/>
                            </a:rPr>
                            <m:t>𝐺</m:t>
                          </m:r>
                        </m:sub>
                      </m:sSub>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：生成的数据被判断为真实数据</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3650267" y="1734599"/>
                  <a:ext cx="3189348" cy="416823"/>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endParaRPr lang="zh-CN" altLang="en-US" dirty="0"/>
          </a:p>
        </p:txBody>
      </p:sp>
      <p:sp>
        <p:nvSpPr>
          <p:cNvPr id="3" name="内容占位符 2"/>
          <p:cNvSpPr>
            <a:spLocks noGrp="1"/>
          </p:cNvSpPr>
          <p:nvPr>
            <p:ph idx="1"/>
          </p:nvPr>
        </p:nvSpPr>
        <p:spPr/>
        <p:txBody>
          <a:bodyPr/>
          <a:lstStyle/>
          <a:p>
            <a:r>
              <a:rPr lang="zh-CN" altLang="en-US" dirty="0"/>
              <a:t>生成网络通过简单的分布来拟合复杂的分布</a:t>
            </a:r>
            <a:endParaRPr lang="en-US" altLang="zh-CN" dirty="0"/>
          </a:p>
          <a:p>
            <a:pPr lvl="1"/>
            <a:r>
              <a:rPr lang="zh-CN" altLang="en-US" dirty="0"/>
              <a:t>并从所拟合的分布中采样得到符合一定要求的样本</a:t>
            </a:r>
            <a:endParaRPr lang="zh-CN" altLang="en-US" dirty="0"/>
          </a:p>
          <a:p>
            <a:r>
              <a:rPr lang="zh-CN" altLang="en-US" dirty="0"/>
              <a:t>在训练过程中，判别网络需分辨出真实数据与生成数据的不同、生成网络会逐渐学习得到数据的真实分布情况</a:t>
            </a:r>
            <a:endParaRPr lang="zh-CN" altLang="en-US" dirty="0"/>
          </a:p>
          <a:p>
            <a:pPr lvl="1"/>
            <a:r>
              <a:rPr lang="zh-CN" altLang="en-US" dirty="0"/>
              <a:t>随着不断优化生成网络，判别网络逐渐无法分辨生成网络所合成数据的真伪</a:t>
            </a:r>
            <a:endParaRPr lang="zh-CN" altLang="en-US" dirty="0"/>
          </a:p>
          <a:p>
            <a:r>
              <a:rPr lang="zh-CN" altLang="en-US" dirty="0"/>
              <a:t>最后，生成网络完全模拟出了真实数据的分布情况</a:t>
            </a:r>
            <a:endParaRPr lang="en-US" altLang="zh-CN" dirty="0"/>
          </a:p>
          <a:p>
            <a:pPr lvl="1"/>
            <a:r>
              <a:rPr lang="zh-CN" altLang="en-US" dirty="0"/>
              <a:t>使得区别网络无法分辨数据的真伪，开始随机猜测结果，此时对抗网络的训练达到收敛</a:t>
            </a:r>
            <a:endParaRPr lang="zh-CN" altLang="en-US" dirty="0"/>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pSp>
        <p:nvGrpSpPr>
          <p:cNvPr id="4" name="组合 3"/>
          <p:cNvGrpSpPr/>
          <p:nvPr/>
        </p:nvGrpSpPr>
        <p:grpSpPr>
          <a:xfrm>
            <a:off x="977983" y="989045"/>
            <a:ext cx="10461347" cy="5393094"/>
            <a:chOff x="1906187" y="1466698"/>
            <a:chExt cx="6720147" cy="3015537"/>
          </a:xfrm>
        </p:grpSpPr>
        <p:pic>
          <p:nvPicPr>
            <p:cNvPr id="5" name="图片 4"/>
            <p:cNvPicPr>
              <a:picLocks noChangeAspect="1"/>
            </p:cNvPicPr>
            <p:nvPr/>
          </p:nvPicPr>
          <p:blipFill>
            <a:blip r:embed="rId1"/>
            <a:stretch>
              <a:fillRect/>
            </a:stretch>
          </p:blipFill>
          <p:spPr>
            <a:xfrm>
              <a:off x="1906187" y="2440773"/>
              <a:ext cx="4553434" cy="2041462"/>
            </a:xfrm>
            <a:prstGeom prst="rect">
              <a:avLst/>
            </a:prstGeom>
          </p:spPr>
        </p:pic>
        <p:cxnSp>
          <p:nvCxnSpPr>
            <p:cNvPr id="6" name="直線接點 110"/>
            <p:cNvCxnSpPr/>
            <p:nvPr/>
          </p:nvCxnSpPr>
          <p:spPr>
            <a:xfrm>
              <a:off x="6135621" y="2137379"/>
              <a:ext cx="6480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直線接點 111"/>
            <p:cNvCxnSpPr/>
            <p:nvPr/>
          </p:nvCxnSpPr>
          <p:spPr>
            <a:xfrm>
              <a:off x="6135620" y="1884653"/>
              <a:ext cx="648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直線接點 112"/>
            <p:cNvCxnSpPr/>
            <p:nvPr/>
          </p:nvCxnSpPr>
          <p:spPr>
            <a:xfrm>
              <a:off x="6135621" y="1639111"/>
              <a:ext cx="64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19493" y="1466698"/>
              <a:ext cx="1706841" cy="258139"/>
            </a:xfrm>
            <a:prstGeom prst="rect">
              <a:avLst/>
            </a:prstGeom>
            <a:noFill/>
          </p:spPr>
          <p:txBody>
            <a:bodyPr wrap="square" rtlCol="0">
              <a:spAutoFit/>
            </a:bodyPr>
            <a:lstStyle/>
            <a:p>
              <a:r>
                <a:rPr lang="zh-CN" altLang="en-US" sz="2400" b="1" dirty="0"/>
                <a:t>分类效果</a:t>
              </a:r>
              <a:endParaRPr lang="zh-CN" altLang="en-US" sz="2400" b="1" dirty="0"/>
            </a:p>
          </p:txBody>
        </p:sp>
        <p:sp>
          <p:nvSpPr>
            <p:cNvPr id="10" name="文本框 9"/>
            <p:cNvSpPr txBox="1"/>
            <p:nvPr/>
          </p:nvSpPr>
          <p:spPr>
            <a:xfrm>
              <a:off x="6919493" y="1712240"/>
              <a:ext cx="1632131" cy="258139"/>
            </a:xfrm>
            <a:prstGeom prst="rect">
              <a:avLst/>
            </a:prstGeom>
            <a:noFill/>
          </p:spPr>
          <p:txBody>
            <a:bodyPr wrap="square" rtlCol="0">
              <a:spAutoFit/>
            </a:bodyPr>
            <a:lstStyle/>
            <a:p>
              <a:r>
                <a:rPr lang="zh-CN" altLang="en-US" sz="2400" b="1" dirty="0"/>
                <a:t>真实数据分布</a:t>
              </a:r>
              <a:endParaRPr lang="zh-CN" altLang="en-US" sz="2400" b="1" dirty="0"/>
            </a:p>
          </p:txBody>
        </p:sp>
        <p:sp>
          <p:nvSpPr>
            <p:cNvPr id="11" name="文本框 10"/>
            <p:cNvSpPr txBox="1"/>
            <p:nvPr/>
          </p:nvSpPr>
          <p:spPr>
            <a:xfrm>
              <a:off x="6919493" y="1964208"/>
              <a:ext cx="1632131" cy="258139"/>
            </a:xfrm>
            <a:prstGeom prst="rect">
              <a:avLst/>
            </a:prstGeom>
            <a:noFill/>
          </p:spPr>
          <p:txBody>
            <a:bodyPr wrap="square" rtlCol="0">
              <a:spAutoFit/>
            </a:bodyPr>
            <a:lstStyle/>
            <a:p>
              <a:r>
                <a:rPr lang="zh-CN" altLang="en-US" sz="2400" b="1" dirty="0"/>
                <a:t>生成数据分布</a:t>
              </a:r>
              <a:endParaRPr lang="zh-CN" altLang="en-US" sz="2400" b="1" dirty="0"/>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生成对抗网络</a:t>
            </a:r>
            <a:endParaRPr lang="zh-CN" altLang="en-US" dirty="0"/>
          </a:p>
        </p:txBody>
      </p:sp>
      <mc:AlternateContent xmlns:mc="http://schemas.openxmlformats.org/markup-compatibility/2006">
        <mc:Choice xmlns:a14="http://schemas.microsoft.com/office/drawing/2010/main" Requires="a14">
          <p:sp>
            <p:nvSpPr>
              <p:cNvPr id="4" name="内容占位符 4"/>
              <p:cNvSpPr txBox="1"/>
              <p:nvPr/>
            </p:nvSpPr>
            <p:spPr>
              <a:xfrm>
                <a:off x="611410" y="864578"/>
                <a:ext cx="11072590" cy="39265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2800" dirty="0">
                    <a:latin typeface="黑体" panose="02010609060101010101" pitchFamily="49" charset="-122"/>
                    <a:ea typeface="黑体" panose="02010609060101010101" pitchFamily="49" charset="-122"/>
                  </a:rPr>
                  <a:t>生成对抗网络有两个优化目标：生成网络和判别网络。首先优化判别网络模型参数</a:t>
                </a:r>
                <a:endParaRPr lang="en-US" altLang="zh-CN" sz="2800" dirty="0">
                  <a:latin typeface="黑体" panose="02010609060101010101" pitchFamily="49" charset="-122"/>
                  <a:ea typeface="黑体" panose="02010609060101010101" pitchFamily="49" charset="-122"/>
                </a:endParaRPr>
              </a:p>
              <a:p>
                <a:pPr>
                  <a:lnSpc>
                    <a:spcPct val="100000"/>
                  </a:lnSpc>
                </a:pP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𝐺</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CN" sz="2800" i="1" smtClean="0">
                                <a:latin typeface="Cambria Math" panose="02040503050406030204" pitchFamily="18" charset="0"/>
                              </a:rPr>
                              <m:t>arg</m:t>
                            </m:r>
                            <m:r>
                              <m:rPr>
                                <m:sty m:val="p"/>
                              </m:rPr>
                              <a:rPr lang="en-US" altLang="zh-TW" sz="2800">
                                <a:latin typeface="Cambria Math" panose="02040503050406030204" pitchFamily="18" charset="0"/>
                              </a:rPr>
                              <m:t>min</m:t>
                            </m:r>
                          </m:e>
                          <m:lim>
                            <m:r>
                              <a:rPr lang="en-US" altLang="zh-TW" sz="2800" i="1">
                                <a:latin typeface="Cambria Math" panose="02040503050406030204" pitchFamily="18" charset="0"/>
                              </a:rPr>
                              <m:t>𝐺</m:t>
                            </m:r>
                          </m:lim>
                        </m:limLow>
                      </m:fName>
                      <m:e>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e>
                    </m:func>
                  </m:oMath>
                </a14:m>
                <a:endParaRPr lang="en-US" altLang="zh-CN" sz="2800" dirty="0"/>
              </a:p>
              <a:p>
                <a:pPr>
                  <a:lnSpc>
                    <a:spcPct val="100000"/>
                  </a:lnSpc>
                </a:pPr>
                <a14:m>
                  <m:oMath xmlns:m="http://schemas.openxmlformats.org/officeDocument/2006/math">
                    <m:r>
                      <a:rPr lang="en-US" altLang="zh-TW" sz="2800" i="1">
                        <a:latin typeface="Cambria Math" panose="02040503050406030204" pitchFamily="18" charset="0"/>
                      </a:rPr>
                      <m:t>𝑉</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r>
                                  <a:rPr lang="en-US" altLang="zh-TW" sz="2800" i="1">
                                    <a:latin typeface="Cambria Math" panose="02040503050406030204" pitchFamily="18" charset="0"/>
                                  </a:rPr>
                                  <m:t>𝐺</m:t>
                                </m:r>
                                <m:r>
                                  <a:rPr lang="en-US" altLang="zh-TW" sz="2800" i="1" smtClean="0">
                                    <a:latin typeface="Cambria Math" panose="02040503050406030204" pitchFamily="18" charset="0"/>
                                  </a:rPr>
                                  <m:t> (</m:t>
                                </m:r>
                                <m:r>
                                  <a:rPr lang="en-US" altLang="zh-TW" sz="2800" i="1">
                                    <a:latin typeface="Cambria Math" panose="02040503050406030204" pitchFamily="18" charset="0"/>
                                  </a:rPr>
                                  <m:t>𝑧</m:t>
                                </m:r>
                              </m:e>
                            </m:d>
                          </m:e>
                        </m:d>
                      </m:e>
                    </m:d>
                  </m:oMath>
                </a14:m>
                <a:endParaRPr lang="en-US" altLang="zh-CN" sz="2800" dirty="0"/>
              </a:p>
              <a:p>
                <a:pPr>
                  <a:lnSpc>
                    <a:spcPct val="100000"/>
                  </a:lnSpc>
                </a:pPr>
                <a:endParaRPr lang="en-US" altLang="zh-CN" sz="2800" dirty="0"/>
              </a:p>
              <a:p>
                <a:pPr>
                  <a:lnSpc>
                    <a:spcPct val="100000"/>
                  </a:lnSpc>
                </a:pPr>
                <a:r>
                  <a:rPr lang="zh-CN" altLang="en-US" sz="2800" b="1" dirty="0">
                    <a:solidFill>
                      <a:srgbClr val="C00000"/>
                    </a:solidFill>
                    <a:latin typeface="黑体" panose="02010609060101010101" pitchFamily="49" charset="-122"/>
                    <a:ea typeface="黑体" panose="02010609060101010101" pitchFamily="49" charset="-122"/>
                  </a:rPr>
                  <a:t>判别网络目标最大化</a:t>
                </a:r>
                <a14:m>
                  <m:oMath xmlns:m="http://schemas.openxmlformats.org/officeDocument/2006/math">
                    <m:r>
                      <a:rPr lang="en-US" altLang="zh-TW" sz="2800" b="1" i="1">
                        <a:solidFill>
                          <a:srgbClr val="C00000"/>
                        </a:solidFill>
                        <a:latin typeface="Cambria Math" panose="02040503050406030204" pitchFamily="18" charset="0"/>
                      </a:rPr>
                      <m:t>𝒍𝒐𝒈𝑫</m:t>
                    </m:r>
                    <m:d>
                      <m:dPr>
                        <m:ctrlPr>
                          <a:rPr lang="en-US" altLang="zh-TW" sz="2800" b="1" i="1">
                            <a:solidFill>
                              <a:srgbClr val="C00000"/>
                            </a:solidFill>
                            <a:latin typeface="Cambria Math" panose="02040503050406030204" pitchFamily="18" charset="0"/>
                          </a:rPr>
                        </m:ctrlPr>
                      </m:dPr>
                      <m:e>
                        <m:r>
                          <a:rPr lang="en-US" altLang="zh-TW" sz="2800" b="1" i="1">
                            <a:solidFill>
                              <a:srgbClr val="C00000"/>
                            </a:solidFill>
                            <a:latin typeface="Cambria Math" panose="02040503050406030204" pitchFamily="18" charset="0"/>
                          </a:rPr>
                          <m:t>𝒙</m:t>
                        </m:r>
                      </m:e>
                    </m:d>
                  </m:oMath>
                </a14:m>
                <a:endParaRPr lang="zh-CN" altLang="en-US" sz="2800" b="1" dirty="0">
                  <a:solidFill>
                    <a:srgbClr val="C00000"/>
                  </a:solidFill>
                  <a:latin typeface="黑体" panose="02010609060101010101" pitchFamily="49" charset="-122"/>
                  <a:ea typeface="黑体" panose="02010609060101010101" pitchFamily="49" charset="-122"/>
                </a:endParaRPr>
              </a:p>
              <a:p>
                <a:pPr>
                  <a:lnSpc>
                    <a:spcPct val="100000"/>
                  </a:lnSpc>
                </a:pPr>
                <a14:m>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a14:m>
                <a:endParaRPr lang="en-US" altLang="zh-CN" sz="2800" dirty="0"/>
              </a:p>
              <a:p>
                <a:pPr>
                  <a:lnSpc>
                    <a:spcPct val="100000"/>
                  </a:lnSpc>
                </a:pPr>
                <a:r>
                  <a:rPr lang="zh-CN" altLang="en-US" sz="2800" dirty="0">
                    <a:latin typeface="黑体" panose="02010609060101010101" pitchFamily="49" charset="-122"/>
                    <a:ea typeface="黑体" panose="02010609060101010101" pitchFamily="49" charset="-122"/>
                  </a:rPr>
                  <a:t>对</a:t>
                </a:r>
                <a14:m>
                  <m:oMath xmlns:m="http://schemas.openxmlformats.org/officeDocument/2006/math">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oMath>
                </a14:m>
                <a:r>
                  <a:rPr lang="zh-CN" altLang="en-US" sz="2800" dirty="0">
                    <a:latin typeface="黑体" panose="02010609060101010101" pitchFamily="49" charset="-122"/>
                    <a:ea typeface="黑体" panose="02010609060101010101" pitchFamily="49" charset="-122"/>
                  </a:rPr>
                  <a:t>求导可得最优分类器：</a:t>
                </a:r>
                <a:endParaRPr lang="en-US" altLang="zh-CN" sz="2800" dirty="0">
                  <a:latin typeface="黑体" panose="02010609060101010101" pitchFamily="49" charset="-122"/>
                  <a:ea typeface="黑体" panose="02010609060101010101" pitchFamily="49" charset="-122"/>
                </a:endParaRPr>
              </a:p>
              <a:p>
                <a:pPr>
                  <a:lnSpc>
                    <a:spcPct val="100000"/>
                  </a:lnSpc>
                </a:pPr>
                <a14:m>
                  <m:oMath xmlns:m="http://schemas.openxmlformats.org/officeDocument/2006/math">
                    <m:sSup>
                      <m:sSupPr>
                        <m:ctrlPr>
                          <a:rPr lang="en-US" altLang="zh-TW" sz="2800" i="1" dirty="0">
                            <a:latin typeface="Cambria Math" panose="02040503050406030204" pitchFamily="18" charset="0"/>
                            <a:ea typeface="Cambria Math" panose="02040503050406030204" pitchFamily="18" charset="0"/>
                          </a:rPr>
                        </m:ctrlPr>
                      </m:sSupPr>
                      <m:e>
                        <m:r>
                          <a:rPr lang="en-US" altLang="zh-TW" sz="2800" i="1" dirty="0">
                            <a:latin typeface="Cambria Math" panose="02040503050406030204" pitchFamily="18" charset="0"/>
                            <a:ea typeface="Cambria Math" panose="02040503050406030204" pitchFamily="18" charset="0"/>
                          </a:rPr>
                          <m:t>𝐷</m:t>
                        </m:r>
                      </m:e>
                      <m:sup>
                        <m:r>
                          <a:rPr lang="en-US" altLang="zh-TW" sz="2800" i="1" dirty="0">
                            <a:latin typeface="Cambria Math" panose="02040503050406030204" pitchFamily="18" charset="0"/>
                            <a:ea typeface="Cambria Math" panose="02040503050406030204" pitchFamily="18" charset="0"/>
                          </a:rPr>
                          <m:t>∗</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dirty="0">
                        <a:latin typeface="Cambria Math" panose="02040503050406030204" pitchFamily="18" charset="0"/>
                        <a:ea typeface="Cambria Math" panose="02040503050406030204" pitchFamily="18" charset="0"/>
                      </a:rPr>
                      <m:t>=</m:t>
                    </m:r>
                    <m:f>
                      <m:fPr>
                        <m:ctrlPr>
                          <a:rPr lang="en-US" altLang="zh-TW" sz="2800" i="1" dirty="0">
                            <a:latin typeface="Cambria Math" panose="02040503050406030204" pitchFamily="18" charset="0"/>
                            <a:ea typeface="Cambria Math" panose="02040503050406030204" pitchFamily="18" charset="0"/>
                          </a:rPr>
                        </m:ctrlPr>
                      </m:fPr>
                      <m:num>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num>
                      <m:den>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dirty="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den>
                    </m:f>
                  </m:oMath>
                </a14:m>
                <a:r>
                  <a:rPr lang="en-US" altLang="zh-CN" sz="2800" dirty="0"/>
                  <a:t>		     </a:t>
                </a:r>
                <a:r>
                  <a:rPr lang="zh-CN" altLang="en-US" sz="2800" dirty="0">
                    <a:latin typeface="黑体" panose="02010609060101010101" pitchFamily="49" charset="-122"/>
                    <a:ea typeface="黑体" panose="02010609060101010101" pitchFamily="49" charset="-122"/>
                  </a:rPr>
                  <a:t>最优的分类器能准确区分真假样本</a:t>
                </a:r>
                <a:endParaRPr lang="en-US" altLang="zh-CN" sz="2800" dirty="0">
                  <a:latin typeface="黑体" panose="02010609060101010101" pitchFamily="49" charset="-122"/>
                  <a:ea typeface="黑体" panose="02010609060101010101" pitchFamily="49" charset="-122"/>
                </a:endParaRPr>
              </a:p>
            </p:txBody>
          </p:sp>
        </mc:Choice>
        <mc:Fallback>
          <p:sp>
            <p:nvSpPr>
              <p:cNvPr id="4" name="内容占位符 4"/>
              <p:cNvSpPr txBox="1">
                <a:spLocks noRot="1" noChangeAspect="1" noMove="1" noResize="1" noEditPoints="1" noAdjustHandles="1" noChangeArrowheads="1" noChangeShapeType="1" noTextEdit="1"/>
              </p:cNvSpPr>
              <p:nvPr/>
            </p:nvSpPr>
            <p:spPr>
              <a:xfrm>
                <a:off x="611410" y="864578"/>
                <a:ext cx="11072590" cy="3926575"/>
              </a:xfrm>
              <a:prstGeom prst="rect">
                <a:avLst/>
              </a:prstGeom>
              <a:blipFill rotWithShape="1">
                <a:blip r:embed="rId1"/>
                <a:stretch>
                  <a:fillRect l="-5" t="-9" b="-29867"/>
                </a:stretch>
              </a:blipFill>
            </p:spPr>
            <p:txBody>
              <a:bodyPr/>
              <a:lstStyle/>
              <a:p>
                <a:r>
                  <a:rPr lang="zh-CN" altLang="en-US">
                    <a:noFill/>
                  </a:rPr>
                  <a:t> </a:t>
                </a:r>
              </a:p>
            </p:txBody>
          </p:sp>
        </mc:Fallback>
      </mc:AlternateContent>
      <p:cxnSp>
        <p:nvCxnSpPr>
          <p:cNvPr id="5" name="直接连接符 12"/>
          <p:cNvCxnSpPr/>
          <p:nvPr/>
        </p:nvCxnSpPr>
        <p:spPr>
          <a:xfrm>
            <a:off x="1584325" y="3208655"/>
            <a:ext cx="7559675"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6" name="下箭头 5"/>
          <p:cNvSpPr/>
          <p:nvPr/>
        </p:nvSpPr>
        <p:spPr>
          <a:xfrm>
            <a:off x="2740378" y="3291305"/>
            <a:ext cx="393626" cy="4426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376420" y="5553075"/>
            <a:ext cx="741045" cy="278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生成对抗网络</a:t>
            </a:r>
            <a:endParaRPr lang="zh-CN" altLang="en-US" dirty="0"/>
          </a:p>
        </p:txBody>
      </p:sp>
      <mc:AlternateContent xmlns:mc="http://schemas.openxmlformats.org/markup-compatibility/2006">
        <mc:Choice xmlns:a14="http://schemas.microsoft.com/office/drawing/2010/main" Requires="a14">
          <p:sp>
            <p:nvSpPr>
              <p:cNvPr id="4" name="内容占位符 4"/>
              <p:cNvSpPr txBox="1"/>
              <p:nvPr/>
            </p:nvSpPr>
            <p:spPr>
              <a:xfrm>
                <a:off x="611409" y="864578"/>
                <a:ext cx="11117747" cy="39265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2400" dirty="0">
                    <a:latin typeface="黑体" panose="02010609060101010101" pitchFamily="49" charset="-122"/>
                    <a:ea typeface="黑体" panose="02010609060101010101" pitchFamily="49" charset="-122"/>
                  </a:rPr>
                  <a:t>生成对抗网络有两个优化目标：生成网络和判别网络。接着优化生成网络参数</a:t>
                </a:r>
                <a:endParaRPr lang="en-US" altLang="zh-CN" sz="2400" dirty="0">
                  <a:latin typeface="黑体" panose="02010609060101010101" pitchFamily="49" charset="-122"/>
                  <a:ea typeface="黑体" panose="02010609060101010101" pitchFamily="49" charset="-122"/>
                </a:endParaRPr>
              </a:p>
              <a:p>
                <a:pPr>
                  <a:lnSpc>
                    <a:spcPct val="100000"/>
                  </a:lnSpc>
                </a:pP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𝐺</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CN" sz="2400" i="1" smtClean="0">
                                <a:latin typeface="Cambria Math" panose="02040503050406030204" pitchFamily="18" charset="0"/>
                              </a:rPr>
                              <m:t>arg</m:t>
                            </m:r>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𝐺</m:t>
                            </m:r>
                          </m:lim>
                        </m:limLow>
                      </m:fName>
                      <m:e>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r>
                                  <a:rPr lang="en-US" altLang="zh-TW" sz="2400" i="1">
                                    <a:latin typeface="Cambria Math" panose="02040503050406030204" pitchFamily="18" charset="0"/>
                                  </a:rPr>
                                  <m:t>𝐷</m:t>
                                </m:r>
                              </m:e>
                            </m:d>
                          </m:e>
                        </m:func>
                      </m:e>
                    </m:func>
                  </m:oMath>
                </a14:m>
                <a:endParaRPr lang="en-US" altLang="zh-CN" sz="2400" dirty="0"/>
              </a:p>
              <a:p>
                <a:pPr>
                  <a:lnSpc>
                    <a:spcPct val="100000"/>
                  </a:lnSpc>
                </a:pPr>
                <a14:m>
                  <m:oMath xmlns:m="http://schemas.openxmlformats.org/officeDocument/2006/math">
                    <m:r>
                      <a:rPr lang="en-US" altLang="zh-TW" sz="2400" i="1">
                        <a:latin typeface="Cambria Math" panose="02040503050406030204" pitchFamily="18" charset="0"/>
                      </a:rPr>
                      <m:t>𝑉</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𝐺</m:t>
                                </m:r>
                                <m:r>
                                  <a:rPr lang="en-US" altLang="zh-TW" sz="2400" i="1" smtClean="0">
                                    <a:latin typeface="Cambria Math" panose="02040503050406030204" pitchFamily="18" charset="0"/>
                                  </a:rPr>
                                  <m:t> (</m:t>
                                </m:r>
                                <m:r>
                                  <a:rPr lang="en-US" altLang="zh-TW" sz="2400" i="1">
                                    <a:latin typeface="Cambria Math" panose="02040503050406030204" pitchFamily="18" charset="0"/>
                                  </a:rPr>
                                  <m:t>𝑧</m:t>
                                </m:r>
                              </m:e>
                            </m:d>
                          </m:e>
                        </m:d>
                      </m:e>
                    </m:d>
                  </m:oMath>
                </a14:m>
                <a:endParaRPr lang="en-US" altLang="zh-CN" sz="2400" dirty="0"/>
              </a:p>
              <a:p>
                <a:pPr>
                  <a:lnSpc>
                    <a:spcPct val="100000"/>
                  </a:lnSpc>
                </a:pPr>
                <a:endParaRPr lang="en-US" altLang="zh-CN" sz="2400" dirty="0"/>
              </a:p>
              <a:p>
                <a:pPr>
                  <a:lnSpc>
                    <a:spcPct val="100000"/>
                  </a:lnSpc>
                </a:pPr>
                <a:r>
                  <a:rPr lang="zh-CN" altLang="en-US" sz="2400" dirty="0">
                    <a:latin typeface="黑体" panose="02010609060101010101" pitchFamily="49" charset="-122"/>
                    <a:ea typeface="黑体" panose="02010609060101010101" pitchFamily="49" charset="-122"/>
                  </a:rPr>
                  <a:t>生成网络的优化目标是最小化</a:t>
                </a:r>
                <a14:m>
                  <m:oMath xmlns:m="http://schemas.openxmlformats.org/officeDocument/2006/math">
                    <m:r>
                      <m:rPr>
                        <m:sty m:val="p"/>
                      </m:rPr>
                      <a:rPr lang="en-US" altLang="zh-TW" sz="2400">
                        <a:latin typeface="Cambria Math" panose="02040503050406030204" pitchFamily="18" charset="0"/>
                      </a:rPr>
                      <m:t>log</m:t>
                    </m:r>
                    <m:r>
                      <a:rPr lang="en-US" altLang="zh-TW" sz="2400" i="1">
                        <a:latin typeface="Cambria Math" panose="02040503050406030204" pitchFamily="18" charset="0"/>
                      </a:rPr>
                      <m:t>⁡</m:t>
                    </m:r>
                    <m:r>
                      <a:rPr lang="en-US" altLang="zh-TW" sz="2400" i="1" smtClean="0">
                        <a:latin typeface="Cambria Math" panose="02040503050406030204" pitchFamily="18" charset="0"/>
                      </a:rPr>
                      <m:t> (</m:t>
                    </m:r>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smtClean="0">
                            <a:latin typeface="Cambria Math" panose="02040503050406030204" pitchFamily="18" charset="0"/>
                          </a:rPr>
                          <m:t> (</m:t>
                        </m:r>
                        <m:r>
                          <a:rPr lang="en-US" altLang="zh-TW" sz="2400" i="1">
                            <a:latin typeface="Cambria Math" panose="02040503050406030204" pitchFamily="18" charset="0"/>
                          </a:rPr>
                          <m:t>𝑧</m:t>
                        </m:r>
                        <m:r>
                          <a:rPr lang="en-US" altLang="zh-TW" sz="2400" i="1" smtClean="0">
                            <a:latin typeface="Cambria Math" panose="02040503050406030204" pitchFamily="18" charset="0"/>
                          </a:rPr>
                          <m:t>) </m:t>
                        </m:r>
                      </m:e>
                    </m:d>
                    <m:r>
                      <a:rPr lang="en-US" altLang="zh-TW" sz="2400" i="1" smtClean="0">
                        <a:latin typeface="Cambria Math" panose="02040503050406030204" pitchFamily="18" charset="0"/>
                      </a:rPr>
                      <m:t>) </m:t>
                    </m:r>
                  </m:oMath>
                </a14:m>
                <a:r>
                  <a:rPr lang="zh-CN" altLang="en-US" sz="2400" dirty="0">
                    <a:latin typeface="黑体" panose="02010609060101010101" pitchFamily="49" charset="-122"/>
                    <a:ea typeface="黑体" panose="02010609060101010101" pitchFamily="49" charset="-122"/>
                  </a:rPr>
                  <a:t>，将最优的判别网络代入这一优化目标</a:t>
                </a:r>
                <a:endParaRPr lang="zh-CN" altLang="en-US" sz="2400" dirty="0">
                  <a:latin typeface="黑体" panose="02010609060101010101" pitchFamily="49" charset="-122"/>
                  <a:ea typeface="黑体" panose="02010609060101010101" pitchFamily="49" charset="-122"/>
                </a:endParaRPr>
              </a:p>
              <a:p>
                <a:pPr>
                  <a:lnSpc>
                    <a:spcPct val="100000"/>
                  </a:lnSpc>
                </a:pPr>
                <a14:m>
                  <m:oMath xmlns:m="http://schemas.openxmlformats.org/officeDocument/2006/math">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r>
                          <a:rPr lang="en-US" altLang="zh-TW" sz="2400" i="1">
                            <a:latin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a14:m>
                <a:endParaRPr lang="en-US" altLang="zh-CN" sz="24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2400">
                          <a:latin typeface="Cambria Math" panose="02040503050406030204" pitchFamily="18" charset="0"/>
                        </a:rPr>
                        <m:t>=−</m:t>
                      </m:r>
                      <m:r>
                        <a:rPr lang="en-US" altLang="zh-TW" sz="2400">
                          <a:latin typeface="Cambria Math" panose="02040503050406030204" pitchFamily="18" charset="0"/>
                        </a:rPr>
                        <m:t>2</m:t>
                      </m:r>
                      <m:r>
                        <m:rPr>
                          <m:sty m:val="p"/>
                        </m:rPr>
                        <a:rPr lang="en-US" altLang="zh-TW" sz="2400">
                          <a:latin typeface="Cambria Math" panose="02040503050406030204" pitchFamily="18" charset="0"/>
                        </a:rPr>
                        <m:t>log</m:t>
                      </m:r>
                      <m:r>
                        <a:rPr lang="en-US" altLang="zh-TW" sz="2400">
                          <a:latin typeface="Cambria Math" panose="02040503050406030204" pitchFamily="18" charset="0"/>
                        </a:rPr>
                        <m:t>2</m:t>
                      </m:r>
                      <m:r>
                        <a:rPr lang="en-US" altLang="zh-TW" sz="2400">
                          <a:latin typeface="Cambria Math" panose="02040503050406030204" pitchFamily="18" charset="0"/>
                        </a:rPr>
                        <m:t>+</m:t>
                      </m:r>
                      <m:r>
                        <m:rPr>
                          <m:sty m:val="p"/>
                        </m:rPr>
                        <a:rPr lang="en-US" altLang="zh-TW" sz="2400">
                          <a:latin typeface="Cambria Math" panose="02040503050406030204" pitchFamily="18" charset="0"/>
                        </a:rPr>
                        <m:t>KL</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data</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r>
                            <a:rPr lang="en-US" altLang="zh-TW" sz="240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data</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r>
                                <a:rPr lang="en-US" altLang="zh-TW" sz="240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G</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num>
                            <m:den>
                              <m:r>
                                <a:rPr lang="en-US" altLang="zh-TW" sz="2400">
                                  <a:latin typeface="Cambria Math" panose="02040503050406030204" pitchFamily="18" charset="0"/>
                                  <a:ea typeface="Cambria Math" panose="02040503050406030204" pitchFamily="18" charset="0"/>
                                </a:rPr>
                                <m:t>2</m:t>
                              </m:r>
                            </m:den>
                          </m:f>
                        </m:e>
                      </m:d>
                      <m:r>
                        <a:rPr lang="en-US" altLang="zh-TW" sz="2400">
                          <a:latin typeface="Cambria Math" panose="02040503050406030204" pitchFamily="18" charset="0"/>
                        </a:rPr>
                        <m:t>+</m:t>
                      </m:r>
                      <m:r>
                        <m:rPr>
                          <m:sty m:val="p"/>
                        </m:rPr>
                        <a:rPr lang="en-US" altLang="zh-TW" sz="2400">
                          <a:latin typeface="Cambria Math" panose="02040503050406030204" pitchFamily="18" charset="0"/>
                        </a:rPr>
                        <m:t>KL</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G</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r>
                            <a:rPr lang="en-US" altLang="zh-TW" sz="240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data</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r>
                                <a:rPr lang="en-US" altLang="zh-TW" sz="240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a:latin typeface="Cambria Math" panose="02040503050406030204" pitchFamily="18" charset="0"/>
                                      <a:ea typeface="Cambria Math" panose="02040503050406030204" pitchFamily="18" charset="0"/>
                                    </a:rPr>
                                    <m:t>P</m:t>
                                  </m:r>
                                </m:e>
                                <m:sub>
                                  <m:r>
                                    <m:rPr>
                                      <m:sty m:val="p"/>
                                    </m:rPr>
                                    <a:rPr lang="en-US" altLang="zh-TW" sz="2400">
                                      <a:latin typeface="Cambria Math" panose="02040503050406030204" pitchFamily="18" charset="0"/>
                                      <a:ea typeface="Cambria Math" panose="02040503050406030204" pitchFamily="18" charset="0"/>
                                    </a:rPr>
                                    <m:t>G</m:t>
                                  </m:r>
                                </m:sub>
                              </m:sSub>
                              <m:d>
                                <m:dPr>
                                  <m:ctrlPr>
                                    <a:rPr lang="en-US" altLang="zh-TW" sz="2400" i="1">
                                      <a:latin typeface="Cambria Math" panose="02040503050406030204" pitchFamily="18" charset="0"/>
                                      <a:ea typeface="Cambria Math" panose="02040503050406030204" pitchFamily="18" charset="0"/>
                                    </a:rPr>
                                  </m:ctrlPr>
                                </m:dPr>
                                <m:e>
                                  <m:r>
                                    <m:rPr>
                                      <m:sty m:val="p"/>
                                    </m:rPr>
                                    <a:rPr lang="en-US" altLang="zh-TW" sz="2400">
                                      <a:latin typeface="Cambria Math" panose="02040503050406030204" pitchFamily="18" charset="0"/>
                                      <a:ea typeface="Cambria Math" panose="02040503050406030204" pitchFamily="18" charset="0"/>
                                    </a:rPr>
                                    <m:t>x</m:t>
                                  </m:r>
                                </m:e>
                              </m:d>
                            </m:num>
                            <m:den>
                              <m:r>
                                <a:rPr lang="en-US" altLang="zh-TW" sz="2400">
                                  <a:latin typeface="Cambria Math" panose="02040503050406030204" pitchFamily="18" charset="0"/>
                                  <a:ea typeface="Cambria Math" panose="02040503050406030204" pitchFamily="18" charset="0"/>
                                </a:rPr>
                                <m:t>2</m:t>
                              </m:r>
                            </m:den>
                          </m:f>
                        </m:e>
                      </m:d>
                      <m:r>
                        <a:rPr lang="en-US" altLang="zh-TW" sz="2400" i="1">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𝑙𝑜𝑔</m:t>
                      </m:r>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2</m:t>
                      </m:r>
                      <m:r>
                        <a:rPr lang="en-US" altLang="zh-TW" sz="2400" i="1">
                          <a:latin typeface="Cambria Math" panose="02040503050406030204" pitchFamily="18" charset="0"/>
                        </a:rPr>
                        <m:t>𝐽𝑆</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e>
                      </m:d>
                    </m:oMath>
                  </m:oMathPara>
                </a14:m>
                <a:endParaRPr lang="en-US" altLang="zh-CN" sz="2400" dirty="0"/>
              </a:p>
              <a:p>
                <a:pPr>
                  <a:lnSpc>
                    <a:spcPct val="100000"/>
                  </a:lnSpc>
                </a:pP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𝐺</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𝐺</m:t>
                            </m:r>
                          </m:lim>
                        </m:limLow>
                      </m:fNa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e>
                        </m:d>
                        <m:r>
                          <m:rPr>
                            <m:nor/>
                          </m:rPr>
                          <a:rPr lang="zh-TW" altLang="en-US" sz="2400" dirty="0">
                            <a:latin typeface="Times New Roman" panose="02020603050405020304" pitchFamily="16" charset="0"/>
                            <a:cs typeface="Times New Roman" panose="02020603050405020304" pitchFamily="16" charset="0"/>
                          </a:rPr>
                          <m:t> </m:t>
                        </m:r>
                      </m:e>
                    </m:func>
                  </m:oMath>
                </a14:m>
                <a:r>
                  <a:rPr lang="en-US" altLang="zh-CN" sz="2400" dirty="0"/>
                  <a:t>			   </a:t>
                </a:r>
                <a:r>
                  <a:rPr lang="zh-CN" altLang="en-US" sz="1600" dirty="0">
                    <a:latin typeface="黑体" panose="02010609060101010101" pitchFamily="49" charset="-122"/>
                    <a:ea typeface="黑体" panose="02010609060101010101" pitchFamily="49" charset="-122"/>
                  </a:rPr>
                  <a:t>最优生成网络能生成与真实样本具有相同分布的数据</a:t>
                </a:r>
                <a:endParaRPr lang="en-US" altLang="zh-CN" sz="1600" dirty="0">
                  <a:latin typeface="黑体" panose="02010609060101010101" pitchFamily="49" charset="-122"/>
                  <a:ea typeface="黑体" panose="02010609060101010101" pitchFamily="49" charset="-122"/>
                </a:endParaRPr>
              </a:p>
            </p:txBody>
          </p:sp>
        </mc:Choice>
        <mc:Fallback>
          <p:sp>
            <p:nvSpPr>
              <p:cNvPr id="4" name="内容占位符 4"/>
              <p:cNvSpPr txBox="1">
                <a:spLocks noRot="1" noChangeAspect="1" noMove="1" noResize="1" noEditPoints="1" noAdjustHandles="1" noChangeArrowheads="1" noChangeShapeType="1" noTextEdit="1"/>
              </p:cNvSpPr>
              <p:nvPr/>
            </p:nvSpPr>
            <p:spPr>
              <a:xfrm>
                <a:off x="611409" y="864578"/>
                <a:ext cx="11117747" cy="3926575"/>
              </a:xfrm>
              <a:prstGeom prst="rect">
                <a:avLst/>
              </a:prstGeom>
              <a:blipFill rotWithShape="1">
                <a:blip r:embed="rId1"/>
                <a:stretch>
                  <a:fillRect l="-5" t="-9" r="1" b="-35641"/>
                </a:stretch>
              </a:blipFill>
            </p:spPr>
            <p:txBody>
              <a:bodyPr/>
              <a:lstStyle/>
              <a:p>
                <a:r>
                  <a:rPr lang="zh-CN" altLang="en-US">
                    <a:noFill/>
                  </a:rPr>
                  <a:t> </a:t>
                </a:r>
              </a:p>
            </p:txBody>
          </p:sp>
        </mc:Fallback>
      </mc:AlternateContent>
      <p:cxnSp>
        <p:nvCxnSpPr>
          <p:cNvPr id="5" name="直接连接符 45"/>
          <p:cNvCxnSpPr/>
          <p:nvPr/>
        </p:nvCxnSpPr>
        <p:spPr>
          <a:xfrm>
            <a:off x="4262919" y="2555448"/>
            <a:ext cx="3695748"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 name="下箭头 5"/>
          <p:cNvSpPr/>
          <p:nvPr/>
        </p:nvSpPr>
        <p:spPr>
          <a:xfrm>
            <a:off x="5072005" y="2671716"/>
            <a:ext cx="316374" cy="312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801356" y="5879297"/>
            <a:ext cx="1368926" cy="278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一、强化学习问题定义</a:t>
            </a:r>
            <a:endParaRPr lang="zh-CN" altLang="en-US" dirty="0"/>
          </a:p>
          <a:p>
            <a:r>
              <a:rPr lang="zh-CN" altLang="en-US" dirty="0"/>
              <a:t>二、基于价值的强化学习</a:t>
            </a:r>
            <a:endParaRPr lang="zh-CN" altLang="en-US" dirty="0"/>
          </a:p>
          <a:p>
            <a:r>
              <a:rPr lang="zh-CN" altLang="en-US" dirty="0">
                <a:solidFill>
                  <a:schemeClr val="accent1"/>
                </a:solidFill>
              </a:rPr>
              <a:t>三、基于策略的强化学习</a:t>
            </a:r>
            <a:endParaRPr lang="zh-CN" altLang="en-US" dirty="0">
              <a:solidFill>
                <a:schemeClr val="accent1"/>
              </a:solidFill>
            </a:endParaRPr>
          </a:p>
          <a:p>
            <a:r>
              <a:rPr lang="zh-CN" altLang="en-US" dirty="0"/>
              <a:t>四、深度强化学习的应用</a:t>
            </a:r>
            <a:endParaRPr lang="zh-CN" altLang="en-US"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Times New Roman" panose="02020603050405020304" pitchFamily="16" charset="0"/>
                <a:cs typeface="Times New Roman" panose="02020603050405020304" pitchFamily="16" charset="0"/>
              </a:rPr>
              <a:t>对抗样本的生成：</a:t>
            </a:r>
            <a:r>
              <a:rPr lang="zh-CN" altLang="en-US" sz="3600" kern="0" dirty="0">
                <a:solidFill>
                  <a:srgbClr val="0070C0"/>
                </a:solidFill>
                <a:latin typeface="Times New Roman" panose="02020603050405020304" pitchFamily="16" charset="0"/>
                <a:cs typeface="Times New Roman" panose="02020603050405020304" pitchFamily="16" charset="0"/>
              </a:rPr>
              <a:t>无针对攻击</a:t>
            </a:r>
            <a:r>
              <a:rPr lang="zh-CN" altLang="en-US" sz="3600" dirty="0">
                <a:latin typeface="Times New Roman" panose="02020603050405020304" pitchFamily="16" charset="0"/>
                <a:cs typeface="Times New Roman" panose="02020603050405020304" pitchFamily="16" charset="0"/>
              </a:rPr>
              <a:t> </a:t>
            </a:r>
            <a:r>
              <a:rPr lang="en-US" altLang="zh-CN" sz="3600" dirty="0">
                <a:latin typeface="Times New Roman" panose="02020603050405020304" pitchFamily="16" charset="0"/>
                <a:cs typeface="Times New Roman" panose="02020603050405020304" pitchFamily="16" charset="0"/>
              </a:rPr>
              <a:t>(Non-Targeted Attack) </a:t>
            </a:r>
            <a:endParaRPr lang="zh-CN" altLang="en-US" sz="3600" dirty="0"/>
          </a:p>
        </p:txBody>
      </p:sp>
      <mc:AlternateContent xmlns:mc="http://schemas.openxmlformats.org/markup-compatibility/2006">
        <mc:Choice xmlns:a14="http://schemas.microsoft.com/office/drawing/2010/main" Requires="a14">
          <p:sp>
            <p:nvSpPr>
              <p:cNvPr id="3" name="内容占位符 4"/>
              <p:cNvSpPr txBox="1"/>
              <p:nvPr/>
            </p:nvSpPr>
            <p:spPr>
              <a:xfrm>
                <a:off x="611409" y="1045947"/>
                <a:ext cx="11004857"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无针对攻击：任意生成输入数据，使得模型输出为指定结果</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假设已经获得一个训练好的神经网络</a:t>
                </a:r>
                <a14:m>
                  <m:oMath xmlns:m="http://schemas.openxmlformats.org/officeDocument/2006/math">
                    <m:r>
                      <a:rPr lang="en-US" altLang="zh-CN" sz="2400" i="1" dirty="0">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，能够识别手写数字。现在希望生成能够干扰神经网络</a:t>
                </a:r>
                <a14:m>
                  <m:oMath xmlns:m="http://schemas.openxmlformats.org/officeDocument/2006/math">
                    <m:r>
                      <a:rPr lang="en-US" altLang="zh-CN" sz="2400" i="1" dirty="0">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的对抗样本</a:t>
                </a:r>
                <a14:m>
                  <m:oMath xmlns:m="http://schemas.openxmlformats.org/officeDocument/2006/math">
                    <m:r>
                      <a:rPr lang="en-US" altLang="zh-CN" sz="2400" b="0" i="1" smtClean="0">
                        <a:latin typeface="Cambria Math" panose="02040503050406030204" pitchFamily="18" charset="0"/>
                      </a:rPr>
                      <m:t>𝑖</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，使得对抗样本</a:t>
                </a:r>
                <a14:m>
                  <m:oMath xmlns:m="http://schemas.openxmlformats.org/officeDocument/2006/math">
                    <m:r>
                      <a:rPr lang="en-US" altLang="zh-CN" sz="2400" i="1">
                        <a:latin typeface="Cambria Math" panose="02040503050406030204" pitchFamily="18" charset="0"/>
                      </a:rPr>
                      <m:t>𝑖</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被错误识别为数字</a:t>
                </a:r>
                <a14:m>
                  <m:oMath xmlns:m="http://schemas.openxmlformats.org/officeDocument/2006/math">
                    <m:r>
                      <a:rPr lang="en-US" altLang="zh-CN" sz="2400" b="0" i="1" smtClean="0">
                        <a:latin typeface="Cambria Math" panose="02040503050406030204" pitchFamily="18" charset="0"/>
                      </a:rPr>
                      <m:t>3</m:t>
                    </m:r>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内容占位符 4"/>
              <p:cNvSpPr txBox="1">
                <a:spLocks noRot="1" noChangeAspect="1" noMove="1" noResize="1" noEditPoints="1" noAdjustHandles="1" noChangeArrowheads="1" noChangeShapeType="1" noTextEdit="1"/>
              </p:cNvSpPr>
              <p:nvPr/>
            </p:nvSpPr>
            <p:spPr>
              <a:xfrm>
                <a:off x="611409" y="1045947"/>
                <a:ext cx="11004857" cy="3263504"/>
              </a:xfrm>
              <a:prstGeom prst="rect">
                <a:avLst/>
              </a:prstGeom>
              <a:blipFill rotWithShape="1">
                <a:blip r:embed="rId2"/>
                <a:stretch>
                  <a:fillRect l="-5" t="-3" r="2" b="10"/>
                </a:stretch>
              </a:blipFill>
            </p:spPr>
            <p:txBody>
              <a:bodyPr/>
              <a:lstStyle/>
              <a:p>
                <a:r>
                  <a:rPr lang="zh-CN" altLang="en-US">
                    <a:noFill/>
                  </a:rPr>
                  <a:t> </a:t>
                </a:r>
              </a:p>
            </p:txBody>
          </p:sp>
        </mc:Fallback>
      </mc:AlternateContent>
      <p:grpSp>
        <p:nvGrpSpPr>
          <p:cNvPr id="4" name="组合 3"/>
          <p:cNvGrpSpPr/>
          <p:nvPr/>
        </p:nvGrpSpPr>
        <p:grpSpPr>
          <a:xfrm>
            <a:off x="1973854" y="2677699"/>
            <a:ext cx="7879428" cy="3522133"/>
            <a:chOff x="1694991" y="2149275"/>
            <a:chExt cx="6151894" cy="2350235"/>
          </a:xfrm>
        </p:grpSpPr>
        <p:pic>
          <p:nvPicPr>
            <p:cNvPr id="5" name="图片 4"/>
            <p:cNvPicPr>
              <a:picLocks noChangeAspect="1"/>
            </p:cNvPicPr>
            <p:nvPr/>
          </p:nvPicPr>
          <p:blipFill>
            <a:blip r:embed="rId3"/>
            <a:stretch>
              <a:fillRect/>
            </a:stretch>
          </p:blipFill>
          <p:spPr>
            <a:xfrm>
              <a:off x="1694991" y="2819524"/>
              <a:ext cx="1048043" cy="1020553"/>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3564218" y="2149275"/>
                  <a:ext cx="837207" cy="2350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手写体识别网络</a:t>
                  </a:r>
                  <a14:m>
                    <m:oMath xmlns:m="http://schemas.openxmlformats.org/officeDocument/2006/math">
                      <m:r>
                        <a:rPr lang="en-US" altLang="zh-CN" sz="2400" b="0" i="0" dirty="0" smtClean="0">
                          <a:latin typeface="Cambria Math" panose="02040503050406030204" pitchFamily="18" charset="0"/>
                        </a:rPr>
                        <m:t> </m:t>
                      </m:r>
                      <m:r>
                        <a:rPr lang="en-US" altLang="zh-CN" sz="2400" i="1" dirty="0">
                          <a:latin typeface="Cambria Math" panose="02040503050406030204" pitchFamily="18" charset="0"/>
                        </a:rPr>
                        <m:t>𝐹</m:t>
                      </m:r>
                    </m:oMath>
                  </a14:m>
                  <a:endParaRPr lang="zh-CN" altLang="en-US" sz="2400" i="1" dirty="0"/>
                </a:p>
              </p:txBody>
            </p:sp>
          </mc:Choice>
          <mc:Fallback>
            <p:sp>
              <p:nvSpPr>
                <p:cNvPr id="6" name="矩形 5"/>
                <p:cNvSpPr>
                  <a:spLocks noRot="1" noChangeAspect="1" noMove="1" noResize="1" noEditPoints="1" noAdjustHandles="1" noChangeArrowheads="1" noChangeShapeType="1" noTextEdit="1"/>
                </p:cNvSpPr>
                <p:nvPr/>
              </p:nvSpPr>
              <p:spPr>
                <a:xfrm>
                  <a:off x="3564218" y="2149275"/>
                  <a:ext cx="837207" cy="2350235"/>
                </a:xfrm>
                <a:prstGeom prst="rect">
                  <a:avLst/>
                </a:prstGeom>
                <a:blipFill rotWithShape="1">
                  <a:blip r:embed="rId4"/>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 name="直接箭头连接符 5"/>
            <p:cNvCxnSpPr>
              <a:stCxn id="5" idx="3"/>
              <a:endCxn id="6" idx="1"/>
            </p:cNvCxnSpPr>
            <p:nvPr/>
          </p:nvCxnSpPr>
          <p:spPr>
            <a:xfrm flipV="1">
              <a:off x="2743034" y="3324393"/>
              <a:ext cx="821184" cy="54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图表 7"/>
            <p:cNvGraphicFramePr/>
            <p:nvPr/>
          </p:nvGraphicFramePr>
          <p:xfrm>
            <a:off x="5187166" y="2160093"/>
            <a:ext cx="2659719" cy="2339417"/>
          </p:xfrm>
          <a:graphic>
            <a:graphicData uri="http://schemas.openxmlformats.org/drawingml/2006/chart">
              <c:chart xmlns:c="http://schemas.openxmlformats.org/drawingml/2006/chart" xmlns:r="http://schemas.openxmlformats.org/officeDocument/2006/relationships" r:id="rId1"/>
            </a:graphicData>
          </a:graphic>
        </p:graphicFrame>
        <p:cxnSp>
          <p:nvCxnSpPr>
            <p:cNvPr id="9" name="直接箭头连接符 11"/>
            <p:cNvCxnSpPr>
              <a:stCxn id="6" idx="3"/>
              <a:endCxn id="8" idx="1"/>
            </p:cNvCxnSpPr>
            <p:nvPr/>
          </p:nvCxnSpPr>
          <p:spPr>
            <a:xfrm>
              <a:off x="4401425" y="3324393"/>
              <a:ext cx="785741" cy="54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Times New Roman" panose="02020603050405020304" pitchFamily="16" charset="0"/>
                <a:cs typeface="Times New Roman" panose="02020603050405020304" pitchFamily="16" charset="0"/>
              </a:rPr>
              <a:t>对抗样本的生成：</a:t>
            </a:r>
            <a:r>
              <a:rPr lang="zh-CN" altLang="en-US" sz="3600" kern="0" dirty="0">
                <a:solidFill>
                  <a:srgbClr val="0070C0"/>
                </a:solidFill>
                <a:latin typeface="Times New Roman" panose="02020603050405020304" pitchFamily="16" charset="0"/>
                <a:cs typeface="Times New Roman" panose="02020603050405020304" pitchFamily="16" charset="0"/>
              </a:rPr>
              <a:t>无针对攻击</a:t>
            </a:r>
            <a:r>
              <a:rPr lang="zh-CN" altLang="en-US" sz="3600" dirty="0">
                <a:latin typeface="Times New Roman" panose="02020603050405020304" pitchFamily="16" charset="0"/>
                <a:cs typeface="Times New Roman" panose="02020603050405020304" pitchFamily="16" charset="0"/>
              </a:rPr>
              <a:t> </a:t>
            </a:r>
            <a:r>
              <a:rPr lang="en-US" altLang="zh-CN" sz="3600" dirty="0">
                <a:latin typeface="Times New Roman" panose="02020603050405020304" pitchFamily="16" charset="0"/>
                <a:cs typeface="Times New Roman" panose="02020603050405020304" pitchFamily="16" charset="0"/>
              </a:rPr>
              <a:t>(Non-Targeted Attack) </a:t>
            </a:r>
            <a:endParaRPr lang="zh-CN" altLang="en-US" sz="3600" dirty="0"/>
          </a:p>
        </p:txBody>
      </p:sp>
      <mc:AlternateContent xmlns:mc="http://schemas.openxmlformats.org/markup-compatibility/2006">
        <mc:Choice xmlns:a14="http://schemas.microsoft.com/office/drawing/2010/main" Requires="a14">
          <p:sp>
            <p:nvSpPr>
              <p:cNvPr id="3" name="内容占位符 4"/>
              <p:cNvSpPr txBox="1"/>
              <p:nvPr/>
            </p:nvSpPr>
            <p:spPr>
              <a:xfrm>
                <a:off x="611410" y="829957"/>
                <a:ext cx="11072590"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训练一个能够生成对抗样本的生成网络</a:t>
                </a:r>
                <a14:m>
                  <m:oMath xmlns:m="http://schemas.openxmlformats.org/officeDocument/2006/math">
                    <m:r>
                      <a:rPr lang="en-US" altLang="zh-CN" sz="2400" b="0" i="1" smtClean="0">
                        <a:latin typeface="Cambria Math" panose="02040503050406030204" pitchFamily="18" charset="0"/>
                      </a:rPr>
                      <m:t>𝐴</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，其能够将随机噪声转化为一副对抗样本图片</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将对抗样本输入手写体识别网络</a:t>
                </a:r>
                <a14:m>
                  <m:oMath xmlns:m="http://schemas.openxmlformats.org/officeDocument/2006/math">
                    <m:r>
                      <a:rPr lang="en-US" altLang="zh-CN" sz="2400" b="0" i="1" smtClean="0">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，使用</a:t>
                </a:r>
                <a14:m>
                  <m:oMath xmlns:m="http://schemas.openxmlformats.org/officeDocument/2006/math">
                    <m:r>
                      <a:rPr lang="en-US" altLang="zh-CN" sz="2400" b="0" i="1" smtClean="0">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的输出与预设目标之间的误差来优化对抗样本生成网络</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内容占位符 4"/>
              <p:cNvSpPr txBox="1">
                <a:spLocks noRot="1" noChangeAspect="1" noMove="1" noResize="1" noEditPoints="1" noAdjustHandles="1" noChangeArrowheads="1" noChangeShapeType="1" noTextEdit="1"/>
              </p:cNvSpPr>
              <p:nvPr/>
            </p:nvSpPr>
            <p:spPr>
              <a:xfrm>
                <a:off x="611410" y="829957"/>
                <a:ext cx="11072590" cy="3263504"/>
              </a:xfrm>
              <a:prstGeom prst="rect">
                <a:avLst/>
              </a:prstGeom>
              <a:blipFill rotWithShape="1">
                <a:blip r:embed="rId3"/>
                <a:stretch>
                  <a:fillRect l="-5" b="8"/>
                </a:stretch>
              </a:blipFill>
            </p:spPr>
            <p:txBody>
              <a:bodyPr/>
              <a:lstStyle/>
              <a:p>
                <a:r>
                  <a:rPr lang="zh-CN" altLang="en-US">
                    <a:noFill/>
                  </a:rPr>
                  <a:t> </a:t>
                </a:r>
              </a:p>
            </p:txBody>
          </p:sp>
        </mc:Fallback>
      </mc:AlternateContent>
      <p:sp>
        <p:nvSpPr>
          <p:cNvPr id="4" name="矩形 3"/>
          <p:cNvSpPr/>
          <p:nvPr/>
        </p:nvSpPr>
        <p:spPr>
          <a:xfrm>
            <a:off x="1377391" y="3160001"/>
            <a:ext cx="495564" cy="144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cs typeface="Times New Roman" panose="02020603050405020304" pitchFamily="16" charset="0"/>
              </a:rPr>
              <a:t>随机噪声</a:t>
            </a:r>
            <a:endParaRPr lang="zh-CN" altLang="en-US" sz="24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2466219" y="2922894"/>
                <a:ext cx="855958" cy="192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cs typeface="Times New Roman" panose="02020603050405020304" pitchFamily="16" charset="0"/>
                  </a:rPr>
                  <a:t>对抗样本生成网络 </a:t>
                </a:r>
                <a14:m>
                  <m:oMath xmlns:m="http://schemas.openxmlformats.org/officeDocument/2006/math">
                    <m:r>
                      <a:rPr lang="en-US" altLang="zh-CN" sz="2000" b="0" i="1" smtClean="0">
                        <a:latin typeface="Cambria Math" panose="02040503050406030204" pitchFamily="18" charset="0"/>
                      </a:rPr>
                      <m:t>𝐴</m:t>
                    </m:r>
                  </m:oMath>
                </a14:m>
                <a:endParaRPr lang="zh-CN" altLang="en-US" sz="20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2466219" y="2922894"/>
                <a:ext cx="855958" cy="1924032"/>
              </a:xfrm>
              <a:prstGeom prst="rect">
                <a:avLst/>
              </a:prstGeom>
              <a:blipFill rotWithShape="1">
                <a:blip r:embed="rId4"/>
                <a:stretch>
                  <a:fillRect l="-802" t="-362" r="-684" b="-29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 name="直接箭头连接符 10"/>
          <p:cNvCxnSpPr>
            <a:stCxn id="4" idx="3"/>
            <a:endCxn id="5" idx="1"/>
          </p:cNvCxnSpPr>
          <p:nvPr/>
        </p:nvCxnSpPr>
        <p:spPr>
          <a:xfrm flipV="1">
            <a:off x="1872955" y="3884910"/>
            <a:ext cx="59326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5"/>
          <a:stretch>
            <a:fillRect/>
          </a:stretch>
        </p:blipFill>
        <p:spPr>
          <a:xfrm>
            <a:off x="3864246" y="3176528"/>
            <a:ext cx="1432745" cy="1416764"/>
          </a:xfrm>
          <a:prstGeom prst="rect">
            <a:avLst/>
          </a:prstGeom>
        </p:spPr>
      </p:pic>
      <p:cxnSp>
        <p:nvCxnSpPr>
          <p:cNvPr id="8" name="直接箭头连接符 15"/>
          <p:cNvCxnSpPr>
            <a:stCxn id="5" idx="3"/>
            <a:endCxn id="7" idx="1"/>
          </p:cNvCxnSpPr>
          <p:nvPr/>
        </p:nvCxnSpPr>
        <p:spPr>
          <a:xfrm>
            <a:off x="3322177" y="3884910"/>
            <a:ext cx="5420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矩形 8"/>
              <p:cNvSpPr/>
              <p:nvPr/>
            </p:nvSpPr>
            <p:spPr>
              <a:xfrm>
                <a:off x="5839059" y="2875673"/>
                <a:ext cx="700246" cy="201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cs typeface="Times New Roman" panose="02020603050405020304" pitchFamily="16" charset="0"/>
                  </a:rPr>
                  <a:t>手写体识别网络</a:t>
                </a:r>
                <a14:m>
                  <m:oMath xmlns:m="http://schemas.openxmlformats.org/officeDocument/2006/math">
                    <m:r>
                      <a:rPr lang="en-US" altLang="zh-CN" sz="2000" b="0" i="0" dirty="0" smtClean="0">
                        <a:latin typeface="Cambria Math" panose="02040503050406030204" pitchFamily="18" charset="0"/>
                      </a:rPr>
                      <m:t> </m:t>
                    </m:r>
                    <m:r>
                      <a:rPr lang="en-US" altLang="zh-CN" sz="2000" i="1" dirty="0">
                        <a:latin typeface="Cambria Math" panose="02040503050406030204" pitchFamily="18" charset="0"/>
                      </a:rPr>
                      <m:t>𝐹</m:t>
                    </m:r>
                  </m:oMath>
                </a14:m>
                <a:endParaRPr lang="zh-CN" altLang="en-US" sz="2000" i="1"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5839059" y="2875673"/>
                <a:ext cx="700246" cy="2018474"/>
              </a:xfrm>
              <a:prstGeom prst="rect">
                <a:avLst/>
              </a:prstGeom>
              <a:blipFill rotWithShape="1">
                <a:blip r:embed="rId6"/>
                <a:stretch>
                  <a:fillRect l="-940" t="-334" r="-896" b="-30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 name="直接箭头连接符 25"/>
          <p:cNvCxnSpPr>
            <a:stCxn id="7" idx="3"/>
            <a:endCxn id="9" idx="1"/>
          </p:cNvCxnSpPr>
          <p:nvPr/>
        </p:nvCxnSpPr>
        <p:spPr>
          <a:xfrm>
            <a:off x="5296990" y="3884910"/>
            <a:ext cx="5420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30"/>
          <p:cNvCxnSpPr>
            <a:stCxn id="9" idx="3"/>
          </p:cNvCxnSpPr>
          <p:nvPr/>
        </p:nvCxnSpPr>
        <p:spPr>
          <a:xfrm>
            <a:off x="6539305" y="3884910"/>
            <a:ext cx="4666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3384672" y="5192261"/>
                <a:ext cx="4935533" cy="526939"/>
              </a:xfrm>
              <a:prstGeom prst="rect">
                <a:avLst/>
              </a:prstGeom>
              <a:noFill/>
            </p:spPr>
            <p:txBody>
              <a:bodyPr wrap="square" rtlCol="0">
                <a:spAutoFit/>
              </a:bodyPr>
              <a:lstStyle/>
              <a:p>
                <a:r>
                  <a:rPr lang="zh-CN" altLang="en-US" sz="2000" dirty="0">
                    <a:latin typeface="Times New Roman" panose="02020603050405020304" pitchFamily="16" charset="0"/>
                    <a:cs typeface="Times New Roman" panose="02020603050405020304" pitchFamily="16" charset="0"/>
                  </a:rPr>
                  <a:t>误差：</a:t>
                </a:r>
                <a14:m>
                  <m:oMath xmlns:m="http://schemas.openxmlformats.org/officeDocument/2006/math">
                    <m:r>
                      <a:rPr lang="en-US" altLang="zh-CN" sz="2000" b="0" i="1" smtClean="0">
                        <a:latin typeface="Cambria Math" panose="02040503050406030204" pitchFamily="18" charset="0"/>
                      </a:rPr>
                      <m:t>𝐿𝑜𝑠𝑠</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bSup>
                      <m:sSubSupPr>
                        <m:ctrlPr>
                          <a:rPr lang="en-US" altLang="zh-CN" sz="2000" b="0" i="1" smtClean="0">
                            <a:latin typeface="Cambria Math" panose="02040503050406030204" pitchFamily="18" charset="0"/>
                          </a:rPr>
                        </m:ctrlPr>
                      </m:sSubSupPr>
                      <m:e>
                        <m:d>
                          <m:dPr>
                            <m:begChr m:val="‖"/>
                            <m:endChr m:val="‖"/>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𝐺𝑜𝑎𝑙</m:t>
                            </m:r>
                            <m:r>
                              <a:rPr lang="en-US" altLang="zh-CN" sz="2000" b="0" i="1" smtClean="0">
                                <a:latin typeface="Cambria Math" panose="02040503050406030204" pitchFamily="18" charset="0"/>
                              </a:rPr>
                              <m:t>−</m:t>
                            </m:r>
                            <m:r>
                              <a:rPr lang="en-US" altLang="zh-CN" sz="2000" i="1">
                                <a:latin typeface="Cambria Math" panose="02040503050406030204" pitchFamily="18" charset="0"/>
                              </a:rPr>
                              <m:t>𝑆</m:t>
                            </m:r>
                            <m:r>
                              <a:rPr lang="en-US" altLang="zh-CN" sz="2000" b="0" i="1" smtClean="0">
                                <a:latin typeface="Cambria Math" panose="02040503050406030204" pitchFamily="18" charset="0"/>
                              </a:rPr>
                              <m:t>𝑐𝑜𝑟</m:t>
                            </m:r>
                            <m:r>
                              <m:rPr>
                                <m:sty m:val="p"/>
                              </m:rPr>
                              <a:rPr lang="en-US" altLang="zh-CN" sz="2000" i="1">
                                <a:latin typeface="Cambria Math" panose="02040503050406030204" pitchFamily="18" charset="0"/>
                              </a:rPr>
                              <m:t>e</m:t>
                            </m:r>
                            <m:r>
                              <a:rPr lang="en-US" altLang="zh-CN" sz="2000" b="0"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 </m:t>
                            </m:r>
                          </m:e>
                        </m:d>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a14:m>
                <a:endParaRPr lang="zh-CN" altLang="en-US" sz="2000" dirty="0">
                  <a:latin typeface="Times New Roman" panose="02020603050405020304" pitchFamily="16" charset="0"/>
                  <a:cs typeface="Times New Roman" panose="02020603050405020304" pitchFamily="16"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384672" y="5192261"/>
                <a:ext cx="4935533" cy="526939"/>
              </a:xfrm>
              <a:prstGeom prst="rect">
                <a:avLst/>
              </a:prstGeom>
              <a:blipFill rotWithShape="1">
                <a:blip r:embed="rId7"/>
                <a:stretch>
                  <a:fillRect l="-2" t="-95" r="9"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411005" y="4523154"/>
                <a:ext cx="30983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𝒙</m:t>
                      </m:r>
                    </m:oMath>
                  </m:oMathPara>
                </a14:m>
                <a:endParaRPr lang="zh-CN" altLang="en-US" sz="2000" b="1" i="1" dirty="0">
                  <a:latin typeface="Times New Roman" panose="02020603050405020304" pitchFamily="16" charset="0"/>
                  <a:cs typeface="Times New Roman" panose="02020603050405020304" pitchFamily="16"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4411005" y="4523154"/>
                <a:ext cx="309838" cy="400110"/>
              </a:xfrm>
              <a:prstGeom prst="rect">
                <a:avLst/>
              </a:prstGeom>
              <a:blipFill rotWithShape="1">
                <a:blip r:embed="rId8"/>
                <a:stretch>
                  <a:fillRect l="-95" t="-12" r="82" b="27"/>
                </a:stretch>
              </a:blipFill>
            </p:spPr>
            <p:txBody>
              <a:bodyPr/>
              <a:lstStyle/>
              <a:p>
                <a:r>
                  <a:rPr lang="zh-CN" altLang="en-US">
                    <a:noFill/>
                  </a:rPr>
                  <a:t> </a:t>
                </a:r>
              </a:p>
            </p:txBody>
          </p:sp>
        </mc:Fallback>
      </mc:AlternateContent>
      <p:grpSp>
        <p:nvGrpSpPr>
          <p:cNvPr id="14" name="组合 13"/>
          <p:cNvGrpSpPr/>
          <p:nvPr/>
        </p:nvGrpSpPr>
        <p:grpSpPr>
          <a:xfrm>
            <a:off x="7297214" y="2664182"/>
            <a:ext cx="4386786" cy="2174032"/>
            <a:chOff x="5760209" y="2199563"/>
            <a:chExt cx="3680923" cy="2174032"/>
          </a:xfrm>
        </p:grpSpPr>
        <p:graphicFrame>
          <p:nvGraphicFramePr>
            <p:cNvPr id="15" name="图表 14"/>
            <p:cNvGraphicFramePr/>
            <p:nvPr/>
          </p:nvGraphicFramePr>
          <p:xfrm>
            <a:off x="5760209" y="2199563"/>
            <a:ext cx="1709295" cy="217403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7593954" y="2199563"/>
            <a:ext cx="1847178" cy="2105496"/>
          </p:xfrm>
          <a:graphic>
            <a:graphicData uri="http://schemas.openxmlformats.org/drawingml/2006/chart">
              <c:chart xmlns:c="http://schemas.openxmlformats.org/drawingml/2006/chart" xmlns:r="http://schemas.openxmlformats.org/officeDocument/2006/relationships" r:id="rId2"/>
            </a:graphicData>
          </a:graphic>
        </p:graphicFrame>
      </p:grpSp>
      <p:cxnSp>
        <p:nvCxnSpPr>
          <p:cNvPr id="17" name="肘形连接符 16"/>
          <p:cNvCxnSpPr>
            <a:endCxn id="5" idx="2"/>
          </p:cNvCxnSpPr>
          <p:nvPr/>
        </p:nvCxnSpPr>
        <p:spPr>
          <a:xfrm rot="10800000" flipV="1">
            <a:off x="2894198" y="4692430"/>
            <a:ext cx="5916482" cy="154495"/>
          </a:xfrm>
          <a:prstGeom prst="bentConnector4">
            <a:avLst>
              <a:gd name="adj1" fmla="val -73"/>
              <a:gd name="adj2" fmla="val 324113"/>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Times New Roman" panose="02020603050405020304" pitchFamily="16" charset="0"/>
                <a:cs typeface="Times New Roman" panose="02020603050405020304" pitchFamily="16" charset="0"/>
              </a:rPr>
              <a:t>对抗样本的生成：</a:t>
            </a:r>
            <a:r>
              <a:rPr lang="zh-CN" altLang="en-US" sz="3600" kern="0" dirty="0">
                <a:solidFill>
                  <a:srgbClr val="0070C0"/>
                </a:solidFill>
                <a:latin typeface="Times New Roman" panose="02020603050405020304" pitchFamily="16" charset="0"/>
                <a:cs typeface="Times New Roman" panose="02020603050405020304" pitchFamily="16" charset="0"/>
              </a:rPr>
              <a:t>无针对攻击</a:t>
            </a:r>
            <a:r>
              <a:rPr lang="zh-CN" altLang="en-US" sz="3600" dirty="0">
                <a:latin typeface="Times New Roman" panose="02020603050405020304" pitchFamily="16" charset="0"/>
                <a:cs typeface="Times New Roman" panose="02020603050405020304" pitchFamily="16" charset="0"/>
              </a:rPr>
              <a:t> </a:t>
            </a:r>
            <a:r>
              <a:rPr lang="en-US" altLang="zh-CN" sz="3600" dirty="0">
                <a:latin typeface="Times New Roman" panose="02020603050405020304" pitchFamily="16" charset="0"/>
                <a:cs typeface="Times New Roman" panose="02020603050405020304" pitchFamily="16" charset="0"/>
              </a:rPr>
              <a:t>(Non-Targeted Attack) </a:t>
            </a:r>
            <a:endParaRPr lang="zh-CN" altLang="en-US" sz="3600" dirty="0"/>
          </a:p>
        </p:txBody>
      </p:sp>
      <mc:AlternateContent xmlns:mc="http://schemas.openxmlformats.org/markup-compatibility/2006">
        <mc:Choice xmlns:a14="http://schemas.microsoft.com/office/drawing/2010/main" Requires="a14">
          <p:sp>
            <p:nvSpPr>
              <p:cNvPr id="3" name="内容占位符 4"/>
              <p:cNvSpPr txBox="1"/>
              <p:nvPr/>
            </p:nvSpPr>
            <p:spPr>
              <a:xfrm>
                <a:off x="611409" y="834939"/>
                <a:ext cx="11038723"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通过迭代训练，使得对抗样本生成网络</a:t>
                </a:r>
                <a14:m>
                  <m:oMath xmlns:m="http://schemas.openxmlformats.org/officeDocument/2006/math">
                    <m:r>
                      <a:rPr lang="en-US" altLang="zh-CN" sz="2400" b="0" i="1" smtClean="0">
                        <a:latin typeface="Cambria Math" panose="02040503050406030204" pitchFamily="18" charset="0"/>
                      </a:rPr>
                      <m:t>𝐴</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可生成众多被手写体识别网络</a:t>
                </a:r>
                <a14:m>
                  <m:oMath xmlns:m="http://schemas.openxmlformats.org/officeDocument/2006/math">
                    <m:r>
                      <a:rPr lang="en-US" altLang="zh-CN" sz="2400" i="1">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错误分类为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的对抗样本。</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这样，手写体识别网络</a:t>
                </a:r>
                <a14:m>
                  <m:oMath xmlns:m="http://schemas.openxmlformats.org/officeDocument/2006/math">
                    <m:r>
                      <a:rPr lang="en-US" altLang="zh-CN" sz="2400" i="1">
                        <a:latin typeface="Cambria Math" panose="02040503050406030204" pitchFamily="18" charset="0"/>
                      </a:rPr>
                      <m:t>𝐹</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被攻击成功。</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在对抗样本的生成过程中，没有用到攻击模型的内部结构知识，所以这是一次黑盒攻击</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内容占位符 4"/>
              <p:cNvSpPr txBox="1">
                <a:spLocks noRot="1" noChangeAspect="1" noMove="1" noResize="1" noEditPoints="1" noAdjustHandles="1" noChangeArrowheads="1" noChangeShapeType="1" noTextEdit="1"/>
              </p:cNvSpPr>
              <p:nvPr/>
            </p:nvSpPr>
            <p:spPr>
              <a:xfrm>
                <a:off x="611409" y="834939"/>
                <a:ext cx="11038723" cy="3263504"/>
              </a:xfrm>
              <a:prstGeom prst="rect">
                <a:avLst/>
              </a:prstGeom>
              <a:blipFill rotWithShape="1">
                <a:blip r:embed="rId2"/>
                <a:stretch>
                  <a:fillRect l="-5" t="-17" r="4" b="5"/>
                </a:stretch>
              </a:blipFill>
            </p:spPr>
            <p:txBody>
              <a:bodyPr/>
              <a:lstStyle/>
              <a:p>
                <a:r>
                  <a:rPr lang="zh-CN" altLang="en-US">
                    <a:noFill/>
                  </a:rPr>
                  <a:t> </a:t>
                </a:r>
              </a:p>
            </p:txBody>
          </p:sp>
        </mc:Fallback>
      </mc:AlternateContent>
      <p:grpSp>
        <p:nvGrpSpPr>
          <p:cNvPr id="4" name="组合 3"/>
          <p:cNvGrpSpPr/>
          <p:nvPr/>
        </p:nvGrpSpPr>
        <p:grpSpPr>
          <a:xfrm>
            <a:off x="2393587" y="3429000"/>
            <a:ext cx="7404826" cy="2350235"/>
            <a:chOff x="1183976" y="2224845"/>
            <a:chExt cx="6516089" cy="2350235"/>
          </a:xfrm>
        </p:grpSpPr>
        <p:grpSp>
          <p:nvGrpSpPr>
            <p:cNvPr id="5" name="组合 4"/>
            <p:cNvGrpSpPr/>
            <p:nvPr/>
          </p:nvGrpSpPr>
          <p:grpSpPr>
            <a:xfrm>
              <a:off x="2619050" y="2224845"/>
              <a:ext cx="5081015" cy="2350235"/>
              <a:chOff x="2765870" y="2149275"/>
              <a:chExt cx="5081015" cy="2350235"/>
            </a:xfrm>
          </p:grpSpPr>
          <mc:AlternateContent xmlns:mc="http://schemas.openxmlformats.org/markup-compatibility/2006">
            <mc:Choice xmlns:a14="http://schemas.microsoft.com/office/drawing/2010/main" Requires="a14">
              <p:sp>
                <p:nvSpPr>
                  <p:cNvPr id="7" name="矩形 6"/>
                  <p:cNvSpPr/>
                  <p:nvPr/>
                </p:nvSpPr>
                <p:spPr>
                  <a:xfrm>
                    <a:off x="3564218" y="2149275"/>
                    <a:ext cx="837207" cy="2350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手写体识别网络</a:t>
                    </a:r>
                    <a14:m>
                      <m:oMath xmlns:m="http://schemas.openxmlformats.org/officeDocument/2006/math">
                        <m:r>
                          <a:rPr lang="en-US" altLang="zh-CN" sz="2000" b="0" i="0" dirty="0" smtClean="0">
                            <a:latin typeface="Cambria Math" panose="02040503050406030204" pitchFamily="18" charset="0"/>
                          </a:rPr>
                          <m:t> </m:t>
                        </m:r>
                        <m:r>
                          <a:rPr lang="en-US" altLang="zh-CN" sz="2000" i="1" dirty="0">
                            <a:latin typeface="Cambria Math" panose="02040503050406030204" pitchFamily="18" charset="0"/>
                          </a:rPr>
                          <m:t>𝐹</m:t>
                        </m:r>
                      </m:oMath>
                    </a14:m>
                    <a:endParaRPr lang="zh-CN" altLang="en-US" sz="2000" i="1"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3564218" y="2149275"/>
                    <a:ext cx="837207" cy="2350235"/>
                  </a:xfrm>
                  <a:prstGeom prst="rect">
                    <a:avLst/>
                  </a:prstGeom>
                  <a:blipFill rotWithShape="1">
                    <a:blip r:embed="rId3"/>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 name="直接箭头连接符 5"/>
              <p:cNvCxnSpPr>
                <a:endCxn id="7" idx="1"/>
              </p:cNvCxnSpPr>
              <p:nvPr/>
            </p:nvCxnSpPr>
            <p:spPr>
              <a:xfrm flipV="1">
                <a:off x="2765870" y="3324393"/>
                <a:ext cx="79834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图表 8"/>
              <p:cNvGraphicFramePr/>
              <p:nvPr/>
            </p:nvGraphicFramePr>
            <p:xfrm>
              <a:off x="5187166" y="2160093"/>
              <a:ext cx="2659719" cy="2339417"/>
            </p:xfrm>
            <a:graphic>
              <a:graphicData uri="http://schemas.openxmlformats.org/drawingml/2006/chart">
                <c:chart xmlns:c="http://schemas.openxmlformats.org/drawingml/2006/chart" xmlns:r="http://schemas.openxmlformats.org/officeDocument/2006/relationships" r:id="rId1"/>
              </a:graphicData>
            </a:graphic>
          </p:graphicFrame>
          <p:cxnSp>
            <p:nvCxnSpPr>
              <p:cNvPr id="10" name="直接箭头连接符 11"/>
              <p:cNvCxnSpPr>
                <a:stCxn id="7" idx="3"/>
                <a:endCxn id="9" idx="1"/>
              </p:cNvCxnSpPr>
              <p:nvPr/>
            </p:nvCxnSpPr>
            <p:spPr>
              <a:xfrm>
                <a:off x="4401425" y="3324393"/>
                <a:ext cx="785741" cy="54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4"/>
            <a:stretch>
              <a:fillRect/>
            </a:stretch>
          </p:blipFill>
          <p:spPr>
            <a:xfrm>
              <a:off x="1183976" y="2618132"/>
              <a:ext cx="1433590" cy="1563660"/>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对抗样本的生成：</a:t>
            </a:r>
            <a:r>
              <a:rPr lang="zh-CN" altLang="en-US" dirty="0">
                <a:solidFill>
                  <a:srgbClr val="54C3F4"/>
                </a:solidFill>
              </a:rPr>
              <a:t>有针对攻击 </a:t>
            </a:r>
            <a:r>
              <a:rPr lang="en-US" altLang="zh-CN" dirty="0"/>
              <a:t>(Targeted Attack) </a:t>
            </a:r>
            <a:endParaRPr lang="zh-CN" altLang="en-US" dirty="0"/>
          </a:p>
        </p:txBody>
      </p:sp>
      <p:sp>
        <p:nvSpPr>
          <p:cNvPr id="3" name="内容占位符 2"/>
          <p:cNvSpPr>
            <a:spLocks noGrp="1"/>
          </p:cNvSpPr>
          <p:nvPr>
            <p:ph idx="1"/>
          </p:nvPr>
        </p:nvSpPr>
        <p:spPr/>
        <p:txBody>
          <a:bodyPr/>
          <a:lstStyle/>
          <a:p>
            <a:r>
              <a:rPr lang="zh-CN" altLang="en-US" dirty="0"/>
              <a:t>有针对攻击：生成人类与模型判断相互迥异的对抗样本</a:t>
            </a:r>
            <a:endParaRPr lang="zh-CN" altLang="en-US" dirty="0"/>
          </a:p>
          <a:p>
            <a:pPr lvl="1"/>
            <a:r>
              <a:rPr lang="zh-CN" altLang="en-US" dirty="0"/>
              <a:t>假设已经获得一个训练好的神经网络𝐹，其能够识别手写体数字，现在想生成能够干扰神经网络𝐹的有针对的对抗样本𝑖。</a:t>
            </a:r>
            <a:endParaRPr lang="zh-CN" altLang="en-US" dirty="0"/>
          </a:p>
          <a:p>
            <a:pPr lvl="1"/>
            <a:r>
              <a:rPr lang="zh-CN" altLang="en-US" dirty="0"/>
              <a:t>如：对抗样本𝑖被人识别为</a:t>
            </a:r>
            <a:r>
              <a:rPr lang="en-US" altLang="zh-CN" dirty="0"/>
              <a:t>9</a:t>
            </a:r>
            <a:r>
              <a:rPr lang="zh-CN" altLang="en-US" dirty="0"/>
              <a:t>，但被𝐹错误识别为</a:t>
            </a:r>
            <a:r>
              <a:rPr lang="en-US" altLang="zh-CN" dirty="0"/>
              <a:t>3</a:t>
            </a:r>
            <a:r>
              <a:rPr lang="zh-CN" altLang="en-US" dirty="0"/>
              <a:t>。</a:t>
            </a:r>
            <a:endParaRPr lang="zh-CN" altLang="en-US" dirty="0"/>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对抗样本的生成：</a:t>
            </a:r>
            <a:r>
              <a:rPr lang="zh-CN" altLang="en-US" kern="0" dirty="0">
                <a:solidFill>
                  <a:srgbClr val="0070C0"/>
                </a:solidFill>
                <a:latin typeface="Times New Roman" panose="02020603050405020304" pitchFamily="16" charset="0"/>
                <a:cs typeface="Times New Roman" panose="02020603050405020304" pitchFamily="16" charset="0"/>
              </a:rPr>
              <a:t>有针对攻击</a:t>
            </a:r>
            <a:r>
              <a:rPr lang="zh-CN" altLang="en-US" dirty="0">
                <a:latin typeface="Times New Roman" panose="02020603050405020304" pitchFamily="16" charset="0"/>
                <a:cs typeface="Times New Roman" panose="02020603050405020304" pitchFamily="16" charset="0"/>
              </a:rPr>
              <a:t> </a:t>
            </a:r>
            <a:r>
              <a:rPr lang="en-US" altLang="zh-CN" dirty="0">
                <a:latin typeface="Times New Roman" panose="02020603050405020304" pitchFamily="16" charset="0"/>
                <a:cs typeface="Times New Roman" panose="02020603050405020304" pitchFamily="16" charset="0"/>
              </a:rPr>
              <a:t>(Targeted Attack) </a:t>
            </a:r>
            <a:endParaRPr lang="zh-CN" altLang="en-US" dirty="0"/>
          </a:p>
        </p:txBody>
      </p:sp>
      <p:sp>
        <p:nvSpPr>
          <p:cNvPr id="4" name="矩形 3"/>
          <p:cNvSpPr/>
          <p:nvPr/>
        </p:nvSpPr>
        <p:spPr>
          <a:xfrm>
            <a:off x="440912" y="1848517"/>
            <a:ext cx="405196" cy="144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随机噪声</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矩形 4"/>
              <p:cNvSpPr/>
              <p:nvPr/>
            </p:nvSpPr>
            <p:spPr>
              <a:xfrm>
                <a:off x="1177351" y="1611410"/>
                <a:ext cx="855958" cy="192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对抗样本生成网络 </a:t>
                </a:r>
                <a14:m>
                  <m:oMath xmlns:m="http://schemas.openxmlformats.org/officeDocument/2006/math">
                    <m:r>
                      <a:rPr lang="en-US" altLang="zh-CN" sz="2000" b="0" i="1" smtClean="0">
                        <a:latin typeface="Cambria Math" panose="02040503050406030204" pitchFamily="18" charset="0"/>
                      </a:rPr>
                      <m:t>𝐴</m:t>
                    </m:r>
                  </m:oMath>
                </a14:m>
                <a:endParaRPr lang="zh-CN" altLang="en-US" sz="20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1177351" y="1611410"/>
                <a:ext cx="855958" cy="1924032"/>
              </a:xfrm>
              <a:prstGeom prst="rect">
                <a:avLst/>
              </a:prstGeom>
              <a:blipFill rotWithShape="1">
                <a:blip r:embed="rId3"/>
                <a:stretch>
                  <a:fillRect l="-749" t="-352" r="-737" b="-30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 name="直接箭头连接符 9"/>
          <p:cNvCxnSpPr>
            <a:stCxn id="4" idx="3"/>
            <a:endCxn id="5" idx="1"/>
          </p:cNvCxnSpPr>
          <p:nvPr/>
        </p:nvCxnSpPr>
        <p:spPr>
          <a:xfrm flipV="1">
            <a:off x="846108" y="2573426"/>
            <a:ext cx="33124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矩形 6"/>
              <p:cNvSpPr/>
              <p:nvPr/>
            </p:nvSpPr>
            <p:spPr>
              <a:xfrm>
                <a:off x="5156770" y="1564189"/>
                <a:ext cx="700246" cy="2018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手写体识别网络</a:t>
                </a:r>
                <a14:m>
                  <m:oMath xmlns:m="http://schemas.openxmlformats.org/officeDocument/2006/math">
                    <m:r>
                      <a:rPr lang="en-US" altLang="zh-CN" sz="2000" b="0" i="0" dirty="0" smtClean="0">
                        <a:latin typeface="Cambria Math" panose="02040503050406030204" pitchFamily="18" charset="0"/>
                      </a:rPr>
                      <m:t> </m:t>
                    </m:r>
                    <m:r>
                      <a:rPr lang="en-US" altLang="zh-CN" sz="2000" i="1" dirty="0">
                        <a:latin typeface="Cambria Math" panose="02040503050406030204" pitchFamily="18" charset="0"/>
                      </a:rPr>
                      <m:t>𝐹</m:t>
                    </m:r>
                  </m:oMath>
                </a14:m>
                <a:endParaRPr lang="zh-CN" altLang="en-US" sz="2000" i="1"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5156770" y="1564189"/>
                <a:ext cx="700246" cy="2018474"/>
              </a:xfrm>
              <a:prstGeom prst="rect">
                <a:avLst/>
              </a:prstGeom>
              <a:blipFill rotWithShape="1">
                <a:blip r:embed="rId4"/>
                <a:stretch>
                  <a:fillRect l="-988" t="-324" r="-848" b="-28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 name="直接箭头连接符 13"/>
          <p:cNvCxnSpPr>
            <a:stCxn id="15" idx="3"/>
            <a:endCxn id="7" idx="1"/>
          </p:cNvCxnSpPr>
          <p:nvPr/>
        </p:nvCxnSpPr>
        <p:spPr>
          <a:xfrm>
            <a:off x="4051017" y="2573145"/>
            <a:ext cx="1105753" cy="2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19" idx="2"/>
            <a:endCxn id="5" idx="2"/>
          </p:cNvCxnSpPr>
          <p:nvPr/>
        </p:nvCxnSpPr>
        <p:spPr>
          <a:xfrm rot="5400000" flipH="1">
            <a:off x="4365749" y="775023"/>
            <a:ext cx="694876" cy="6215714"/>
          </a:xfrm>
          <a:prstGeom prst="bentConnector3">
            <a:avLst>
              <a:gd name="adj1" fmla="val -17911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6283563" y="4573785"/>
                <a:ext cx="3616792"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𝐺𝑜𝑎𝑙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  (</m:t>
                              </m:r>
                              <m:r>
                                <a:rPr lang="en-US" altLang="zh-CN" b="1" i="1" smtClean="0">
                                  <a:latin typeface="Cambria Math" panose="02040503050406030204" pitchFamily="18" charset="0"/>
                                </a:rPr>
                                <m:t>𝒙</m:t>
                              </m:r>
                              <m:r>
                                <a:rPr lang="en-US" altLang="zh-CN" b="0" i="1" smtClean="0">
                                  <a:latin typeface="Cambria Math" panose="02040503050406030204" pitchFamily="18" charset="0"/>
                                </a:rPr>
                                <m:t>) </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6283563" y="4573785"/>
                <a:ext cx="3616792" cy="610936"/>
              </a:xfrm>
              <a:prstGeom prst="rect">
                <a:avLst/>
              </a:prstGeom>
              <a:blipFill rotWithShape="1">
                <a:blip r:embed="rId5"/>
                <a:stretch>
                  <a:fillRect l="-7" t="-84" r="2"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197290" y="3244334"/>
                <a:ext cx="3098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b="1" i="1" dirty="0"/>
              </a:p>
            </p:txBody>
          </p:sp>
        </mc:Choice>
        <mc:Fallback>
          <p:sp>
            <p:nvSpPr>
              <p:cNvPr id="11" name="文本框 10"/>
              <p:cNvSpPr txBox="1">
                <a:spLocks noRot="1" noChangeAspect="1" noMove="1" noResize="1" noEditPoints="1" noAdjustHandles="1" noChangeArrowheads="1" noChangeShapeType="1" noTextEdit="1"/>
              </p:cNvSpPr>
              <p:nvPr/>
            </p:nvSpPr>
            <p:spPr>
              <a:xfrm>
                <a:off x="3197290" y="3244334"/>
                <a:ext cx="309838" cy="369332"/>
              </a:xfrm>
              <a:prstGeom prst="rect">
                <a:avLst/>
              </a:prstGeom>
              <a:blipFill rotWithShape="1">
                <a:blip r:embed="rId6"/>
                <a:stretch>
                  <a:fillRect l="-21" t="-32" r="7" b="140"/>
                </a:stretch>
              </a:blipFill>
            </p:spPr>
            <p:txBody>
              <a:bodyPr/>
              <a:lstStyle/>
              <a:p>
                <a:r>
                  <a:rPr lang="zh-CN" altLang="en-US">
                    <a:noFill/>
                  </a:rPr>
                  <a:t> </a:t>
                </a:r>
              </a:p>
            </p:txBody>
          </p:sp>
        </mc:Fallback>
      </mc:AlternateContent>
      <p:grpSp>
        <p:nvGrpSpPr>
          <p:cNvPr id="12" name="组合 11"/>
          <p:cNvGrpSpPr/>
          <p:nvPr/>
        </p:nvGrpSpPr>
        <p:grpSpPr>
          <a:xfrm>
            <a:off x="3184074" y="3705652"/>
            <a:ext cx="1299915" cy="1687070"/>
            <a:chOff x="2336602" y="2946888"/>
            <a:chExt cx="1299915" cy="1687070"/>
          </a:xfrm>
        </p:grpSpPr>
        <p:pic>
          <p:nvPicPr>
            <p:cNvPr id="13" name="图片 12"/>
            <p:cNvPicPr>
              <a:picLocks noChangeAspect="1"/>
            </p:cNvPicPr>
            <p:nvPr/>
          </p:nvPicPr>
          <p:blipFill>
            <a:blip r:embed="rId7"/>
            <a:stretch>
              <a:fillRect/>
            </a:stretch>
          </p:blipFill>
          <p:spPr>
            <a:xfrm>
              <a:off x="2336602" y="2946888"/>
              <a:ext cx="1299915" cy="1309403"/>
            </a:xfrm>
            <a:prstGeom prst="rect">
              <a:avLst/>
            </a:prstGeom>
            <a:ln>
              <a:solidFill>
                <a:schemeClr val="tx1"/>
              </a:solidFill>
            </a:ln>
          </p:spPr>
        </p:pic>
        <mc:AlternateContent xmlns:mc="http://schemas.openxmlformats.org/markup-compatibility/2006">
          <mc:Choice xmlns:a14="http://schemas.microsoft.com/office/drawing/2010/main" Requires="a14">
            <p:sp>
              <p:nvSpPr>
                <p:cNvPr id="14" name="文本框 13"/>
                <p:cNvSpPr txBox="1"/>
                <p:nvPr/>
              </p:nvSpPr>
              <p:spPr>
                <a:xfrm>
                  <a:off x="2648724" y="4272064"/>
                  <a:ext cx="309838" cy="3618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0" i="1" smtClean="0">
                                <a:latin typeface="Cambria Math" panose="02040503050406030204" pitchFamily="18" charset="0"/>
                              </a:rPr>
                              <m:t>𝑡𝑎𝑟𝑔𝑒𝑡</m:t>
                            </m:r>
                          </m:sub>
                        </m:sSub>
                      </m:oMath>
                    </m:oMathPara>
                  </a14:m>
                  <a:endParaRPr lang="zh-CN" altLang="en-US" sz="1600" b="1" i="1" dirty="0"/>
                </a:p>
              </p:txBody>
            </p:sp>
          </mc:Choice>
          <mc:Fallback>
            <p:sp>
              <p:nvSpPr>
                <p:cNvPr id="14" name="文本框 13"/>
                <p:cNvSpPr txBox="1">
                  <a:spLocks noRot="1" noChangeAspect="1" noMove="1" noResize="1" noEditPoints="1" noAdjustHandles="1" noChangeArrowheads="1" noChangeShapeType="1" noTextEdit="1"/>
                </p:cNvSpPr>
                <p:nvPr/>
              </p:nvSpPr>
              <p:spPr>
                <a:xfrm>
                  <a:off x="2648724" y="4272064"/>
                  <a:ext cx="309838" cy="361894"/>
                </a:xfrm>
                <a:prstGeom prst="rect">
                  <a:avLst/>
                </a:prstGeom>
                <a:blipFill rotWithShape="1">
                  <a:blip r:embed="rId8"/>
                </a:blipFill>
              </p:spPr>
              <p:txBody>
                <a:bodyPr/>
                <a:lstStyle/>
                <a:p>
                  <a:r>
                    <a:rPr lang="zh-CN" altLang="en-US">
                      <a:noFill/>
                    </a:rPr>
                    <a:t> </a:t>
                  </a:r>
                </a:p>
              </p:txBody>
            </p:sp>
          </mc:Fallback>
        </mc:AlternateContent>
      </p:grpSp>
      <p:pic>
        <p:nvPicPr>
          <p:cNvPr id="15" name="图片 14"/>
          <p:cNvPicPr>
            <a:picLocks noChangeAspect="1"/>
          </p:cNvPicPr>
          <p:nvPr/>
        </p:nvPicPr>
        <p:blipFill>
          <a:blip r:embed="rId9"/>
          <a:stretch>
            <a:fillRect/>
          </a:stretch>
        </p:blipFill>
        <p:spPr>
          <a:xfrm>
            <a:off x="2653401" y="1877672"/>
            <a:ext cx="1397616" cy="1390945"/>
          </a:xfrm>
          <a:prstGeom prst="rect">
            <a:avLst/>
          </a:prstGeom>
          <a:ln>
            <a:solidFill>
              <a:schemeClr val="tx1"/>
            </a:solidFill>
          </a:ln>
        </p:spPr>
      </p:pic>
      <mc:AlternateContent xmlns:mc="http://schemas.openxmlformats.org/markup-compatibility/2006">
        <mc:Choice xmlns:a14="http://schemas.microsoft.com/office/drawing/2010/main" Requires="a14">
          <p:sp>
            <p:nvSpPr>
              <p:cNvPr id="16" name="文本框 15"/>
              <p:cNvSpPr txBox="1"/>
              <p:nvPr/>
            </p:nvSpPr>
            <p:spPr>
              <a:xfrm>
                <a:off x="3092340" y="5480109"/>
                <a:ext cx="3003657" cy="5024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𝜆</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𝑡𝑎𝑟𝑔𝑒𝑡</m:t>
                                  </m:r>
                                </m:sub>
                              </m:sSub>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3092340" y="5480109"/>
                <a:ext cx="3003657" cy="502445"/>
              </a:xfrm>
              <a:prstGeom prst="rect">
                <a:avLst/>
              </a:prstGeom>
              <a:blipFill rotWithShape="1">
                <a:blip r:embed="rId10"/>
                <a:stretch>
                  <a:fillRect l="-17" t="-12" r="21"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40912" y="4527065"/>
                <a:ext cx="2277329" cy="369332"/>
              </a:xfrm>
              <a:prstGeom prst="rect">
                <a:avLst/>
              </a:prstGeom>
              <a:noFill/>
            </p:spPr>
            <p:txBody>
              <a:bodyPr wrap="square" rtlCol="0">
                <a:spAutoFit/>
              </a:bodyPr>
              <a:lstStyle>
                <a:defPPr>
                  <a:defRPr lang="en-US"/>
                </a:defPPr>
                <a:lvl1pPr>
                  <a:defRPr sz="1600" b="0" i="1">
                    <a:latin typeface="Cambria Math" panose="02040503050406030204" pitchFamily="18" charset="0"/>
                  </a:defRPr>
                </a:lvl1pPr>
              </a:lstStyle>
              <a:p>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𝐿𝑜𝑠𝑠</m:t>
                      </m:r>
                      <m:r>
                        <a:rPr lang="en-US" altLang="zh-CN" sz="1800">
                          <a:latin typeface="Cambria Math" panose="02040503050406030204" pitchFamily="18" charset="0"/>
                        </a:rPr>
                        <m:t>=</m:t>
                      </m:r>
                      <m:r>
                        <a:rPr lang="en-US" altLang="zh-CN" sz="1800">
                          <a:latin typeface="Cambria Math" panose="02040503050406030204" pitchFamily="18" charset="0"/>
                        </a:rPr>
                        <m:t>𝑙𝑜𝑠</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𝑠</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r>
                        <a:rPr lang="en-US" altLang="zh-CN" sz="1800">
                          <a:latin typeface="Cambria Math" panose="02040503050406030204" pitchFamily="18" charset="0"/>
                        </a:rPr>
                        <m:t>𝑙𝑜𝑠</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𝑠</m:t>
                          </m:r>
                        </m:e>
                        <m:sub>
                          <m:r>
                            <a:rPr lang="en-US" altLang="zh-CN" sz="1800">
                              <a:latin typeface="Cambria Math" panose="02040503050406030204" pitchFamily="18" charset="0"/>
                            </a:rPr>
                            <m:t>2</m:t>
                          </m:r>
                        </m:sub>
                      </m:sSub>
                    </m:oMath>
                  </m:oMathPara>
                </a14:m>
                <a:endParaRPr lang="zh-CN" altLang="en-US" sz="1800" dirty="0"/>
              </a:p>
            </p:txBody>
          </p:sp>
        </mc:Choice>
        <mc:Fallback>
          <p:sp>
            <p:nvSpPr>
              <p:cNvPr id="17" name="文本框 16"/>
              <p:cNvSpPr txBox="1">
                <a:spLocks noRot="1" noChangeAspect="1" noMove="1" noResize="1" noEditPoints="1" noAdjustHandles="1" noChangeArrowheads="1" noChangeShapeType="1" noTextEdit="1"/>
              </p:cNvSpPr>
              <p:nvPr/>
            </p:nvSpPr>
            <p:spPr>
              <a:xfrm>
                <a:off x="440912" y="4527065"/>
                <a:ext cx="2277329" cy="369332"/>
              </a:xfrm>
              <a:prstGeom prst="rect">
                <a:avLst/>
              </a:prstGeom>
              <a:blipFill rotWithShape="1">
                <a:blip r:embed="rId11"/>
                <a:stretch>
                  <a:fillRect l="-10" t="-41" r="19" b="148"/>
                </a:stretch>
              </a:blipFill>
            </p:spPr>
            <p:txBody>
              <a:bodyPr/>
              <a:lstStyle/>
              <a:p>
                <a:r>
                  <a:rPr lang="zh-CN" altLang="en-US">
                    <a:noFill/>
                  </a:rPr>
                  <a:t> </a:t>
                </a:r>
              </a:p>
            </p:txBody>
          </p:sp>
        </mc:Fallback>
      </mc:AlternateContent>
      <p:grpSp>
        <p:nvGrpSpPr>
          <p:cNvPr id="18" name="组合 17"/>
          <p:cNvGrpSpPr/>
          <p:nvPr/>
        </p:nvGrpSpPr>
        <p:grpSpPr>
          <a:xfrm>
            <a:off x="6614944" y="920722"/>
            <a:ext cx="4979693" cy="3309596"/>
            <a:chOff x="5515779" y="2333806"/>
            <a:chExt cx="3195853" cy="1971253"/>
          </a:xfrm>
        </p:grpSpPr>
        <p:graphicFrame>
          <p:nvGraphicFramePr>
            <p:cNvPr id="19" name="图表 18"/>
            <p:cNvGraphicFramePr/>
            <p:nvPr/>
          </p:nvGraphicFramePr>
          <p:xfrm>
            <a:off x="5515779" y="2336635"/>
            <a:ext cx="1548095" cy="196842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0" name="图表 19"/>
            <p:cNvGraphicFramePr/>
            <p:nvPr/>
          </p:nvGraphicFramePr>
          <p:xfrm>
            <a:off x="7163537" y="2333806"/>
            <a:ext cx="1548095" cy="1968424"/>
          </p:xfrm>
          <a:graphic>
            <a:graphicData uri="http://schemas.openxmlformats.org/drawingml/2006/chart">
              <c:chart xmlns:c="http://schemas.openxmlformats.org/drawingml/2006/chart" xmlns:r="http://schemas.openxmlformats.org/officeDocument/2006/relationships" r:id="rId2"/>
            </a:graphicData>
          </a:graphic>
        </p:graphicFrame>
      </p:grpSp>
      <p:cxnSp>
        <p:nvCxnSpPr>
          <p:cNvPr id="21" name="直接连接符 27"/>
          <p:cNvCxnSpPr/>
          <p:nvPr/>
        </p:nvCxnSpPr>
        <p:spPr>
          <a:xfrm>
            <a:off x="2989632" y="3604375"/>
            <a:ext cx="0" cy="18757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箭头连接符 29"/>
          <p:cNvCxnSpPr>
            <a:stCxn id="7" idx="3"/>
            <a:endCxn id="19" idx="1"/>
          </p:cNvCxnSpPr>
          <p:nvPr/>
        </p:nvCxnSpPr>
        <p:spPr>
          <a:xfrm>
            <a:off x="5857016" y="2573426"/>
            <a:ext cx="757928" cy="44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34"/>
          <p:cNvCxnSpPr>
            <a:stCxn id="5" idx="3"/>
            <a:endCxn id="15" idx="1"/>
          </p:cNvCxnSpPr>
          <p:nvPr/>
        </p:nvCxnSpPr>
        <p:spPr>
          <a:xfrm flipV="1">
            <a:off x="2033309" y="2573145"/>
            <a:ext cx="620092" cy="2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对抗样本的生成：</a:t>
            </a:r>
            <a:r>
              <a:rPr lang="zh-CN" altLang="en-US" kern="0" dirty="0">
                <a:solidFill>
                  <a:srgbClr val="0070C0"/>
                </a:solidFill>
                <a:latin typeface="Times New Roman" panose="02020603050405020304" pitchFamily="16" charset="0"/>
                <a:cs typeface="Times New Roman" panose="02020603050405020304" pitchFamily="16" charset="0"/>
              </a:rPr>
              <a:t>有针对攻击</a:t>
            </a:r>
            <a:r>
              <a:rPr lang="zh-CN" altLang="en-US" dirty="0">
                <a:latin typeface="Times New Roman" panose="02020603050405020304" pitchFamily="16" charset="0"/>
                <a:cs typeface="Times New Roman" panose="02020603050405020304" pitchFamily="16" charset="0"/>
              </a:rPr>
              <a:t> </a:t>
            </a:r>
            <a:r>
              <a:rPr lang="en-US" altLang="zh-CN" dirty="0">
                <a:latin typeface="Times New Roman" panose="02020603050405020304" pitchFamily="16" charset="0"/>
                <a:cs typeface="Times New Roman" panose="02020603050405020304" pitchFamily="16" charset="0"/>
              </a:rPr>
              <a:t>(Targeted Attack) </a:t>
            </a:r>
            <a:endParaRPr lang="zh-CN" altLang="en-US" dirty="0"/>
          </a:p>
        </p:txBody>
      </p:sp>
      <mc:AlternateContent xmlns:mc="http://schemas.openxmlformats.org/markup-compatibility/2006">
        <mc:Choice xmlns:a14="http://schemas.microsoft.com/office/drawing/2010/main" Requires="a14">
          <p:sp>
            <p:nvSpPr>
              <p:cNvPr id="3" name="内容占位符 4"/>
              <p:cNvSpPr txBox="1"/>
              <p:nvPr/>
            </p:nvSpPr>
            <p:spPr>
              <a:xfrm>
                <a:off x="611409" y="1045947"/>
                <a:ext cx="11106457" cy="326350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2800" dirty="0"/>
              </a:p>
              <a:p>
                <a:pPr>
                  <a:lnSpc>
                    <a:spcPct val="100000"/>
                  </a:lnSpc>
                </a:pPr>
                <a:r>
                  <a:rPr lang="zh-CN" altLang="en-US" sz="2800" dirty="0">
                    <a:latin typeface="黑体" panose="02010609060101010101" pitchFamily="49" charset="-122"/>
                    <a:ea typeface="黑体" panose="02010609060101010101" pitchFamily="49" charset="-122"/>
                  </a:rPr>
                  <a:t>这种攻击方式同样也是黑盒攻击。可见，</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手写体识别网络</a:t>
                </a:r>
                <a14:m>
                  <m:oMath xmlns:m="http://schemas.openxmlformats.org/officeDocument/2006/math">
                    <m:r>
                      <a:rPr lang="en-US" altLang="zh-CN" sz="2800" i="1">
                        <a:latin typeface="Cambria Math" panose="02040503050406030204" pitchFamily="18" charset="0"/>
                      </a:rPr>
                      <m:t>𝐹</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被攻击成功。</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 name="内容占位符 4"/>
              <p:cNvSpPr txBox="1">
                <a:spLocks noRot="1" noChangeAspect="1" noMove="1" noResize="1" noEditPoints="1" noAdjustHandles="1" noChangeArrowheads="1" noChangeShapeType="1" noTextEdit="1"/>
              </p:cNvSpPr>
              <p:nvPr/>
            </p:nvSpPr>
            <p:spPr>
              <a:xfrm>
                <a:off x="611409" y="1045947"/>
                <a:ext cx="11106457" cy="3263504"/>
              </a:xfrm>
              <a:prstGeom prst="rect">
                <a:avLst/>
              </a:prstGeom>
              <a:blipFill rotWithShape="1">
                <a:blip r:embed="rId2"/>
                <a:stretch>
                  <a:fillRect l="-5" t="-3" r="2" b="10"/>
                </a:stretch>
              </a:blipFill>
            </p:spPr>
            <p:txBody>
              <a:bodyPr/>
              <a:lstStyle/>
              <a:p>
                <a:r>
                  <a:rPr lang="zh-CN" altLang="en-US">
                    <a:noFill/>
                  </a:rPr>
                  <a:t> </a:t>
                </a:r>
              </a:p>
            </p:txBody>
          </p:sp>
        </mc:Fallback>
      </mc:AlternateContent>
      <p:grpSp>
        <p:nvGrpSpPr>
          <p:cNvPr id="4" name="组合 3"/>
          <p:cNvGrpSpPr/>
          <p:nvPr/>
        </p:nvGrpSpPr>
        <p:grpSpPr>
          <a:xfrm>
            <a:off x="4105588" y="2884253"/>
            <a:ext cx="5904061" cy="2927800"/>
            <a:chOff x="2765870" y="2149275"/>
            <a:chExt cx="5081015" cy="2350235"/>
          </a:xfrm>
        </p:grpSpPr>
        <mc:AlternateContent xmlns:mc="http://schemas.openxmlformats.org/markup-compatibility/2006">
          <mc:Choice xmlns:a14="http://schemas.microsoft.com/office/drawing/2010/main" Requires="a14">
            <p:sp>
              <p:nvSpPr>
                <p:cNvPr id="5" name="矩形 4"/>
                <p:cNvSpPr/>
                <p:nvPr/>
              </p:nvSpPr>
              <p:spPr>
                <a:xfrm>
                  <a:off x="3564218" y="2149275"/>
                  <a:ext cx="837207" cy="2350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手写体识别网络</a:t>
                  </a:r>
                  <a14:m>
                    <m:oMath xmlns:m="http://schemas.openxmlformats.org/officeDocument/2006/math">
                      <m:r>
                        <a:rPr lang="en-US" altLang="zh-CN" sz="2400" b="0" i="0" dirty="0" smtClean="0">
                          <a:latin typeface="Cambria Math" panose="02040503050406030204" pitchFamily="18" charset="0"/>
                        </a:rPr>
                        <m:t> </m:t>
                      </m:r>
                      <m:r>
                        <a:rPr lang="en-US" altLang="zh-CN" sz="2400" i="1" dirty="0">
                          <a:latin typeface="Cambria Math" panose="02040503050406030204" pitchFamily="18" charset="0"/>
                        </a:rPr>
                        <m:t>𝐹</m:t>
                      </m:r>
                    </m:oMath>
                  </a14:m>
                  <a:endParaRPr lang="zh-CN" altLang="en-US" sz="2400" i="1"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3564218" y="2149275"/>
                  <a:ext cx="837207" cy="2350235"/>
                </a:xfrm>
                <a:prstGeom prst="rect">
                  <a:avLst/>
                </a:prstGeom>
                <a:blipFill rotWithShape="1">
                  <a:blip r:embed="rId3"/>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 name="直接箭头连接符 7"/>
            <p:cNvCxnSpPr>
              <a:endCxn id="5" idx="1"/>
            </p:cNvCxnSpPr>
            <p:nvPr/>
          </p:nvCxnSpPr>
          <p:spPr>
            <a:xfrm flipV="1">
              <a:off x="2765870" y="3324393"/>
              <a:ext cx="79834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图表 6"/>
            <p:cNvGraphicFramePr/>
            <p:nvPr/>
          </p:nvGraphicFramePr>
          <p:xfrm>
            <a:off x="5187166" y="2160093"/>
            <a:ext cx="2659719" cy="2339417"/>
          </p:xfrm>
          <a:graphic>
            <a:graphicData uri="http://schemas.openxmlformats.org/drawingml/2006/chart">
              <c:chart xmlns:c="http://schemas.openxmlformats.org/drawingml/2006/chart" xmlns:r="http://schemas.openxmlformats.org/officeDocument/2006/relationships" r:id="rId1"/>
            </a:graphicData>
          </a:graphic>
        </p:graphicFrame>
        <p:cxnSp>
          <p:nvCxnSpPr>
            <p:cNvPr id="8" name="直接箭头连接符 10"/>
            <p:cNvCxnSpPr>
              <a:stCxn id="5" idx="3"/>
              <a:endCxn id="7" idx="1"/>
            </p:cNvCxnSpPr>
            <p:nvPr/>
          </p:nvCxnSpPr>
          <p:spPr>
            <a:xfrm>
              <a:off x="4401425" y="3324393"/>
              <a:ext cx="785741" cy="5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4"/>
          <a:stretch>
            <a:fillRect/>
          </a:stretch>
        </p:blipFill>
        <p:spPr>
          <a:xfrm>
            <a:off x="2563874" y="3542272"/>
            <a:ext cx="1541714" cy="1534355"/>
          </a:xfrm>
          <a:prstGeom prst="rect">
            <a:avLst/>
          </a:prstGeom>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黑盒攻击的防御策略</a:t>
            </a:r>
            <a:endParaRPr lang="zh-CN" altLang="en-US" dirty="0"/>
          </a:p>
        </p:txBody>
      </p:sp>
      <p:sp>
        <p:nvSpPr>
          <p:cNvPr id="3" name="内容占位符 2"/>
          <p:cNvSpPr>
            <a:spLocks noGrp="1"/>
          </p:cNvSpPr>
          <p:nvPr>
            <p:ph idx="1"/>
          </p:nvPr>
        </p:nvSpPr>
        <p:spPr/>
        <p:txBody>
          <a:bodyPr/>
          <a:lstStyle/>
          <a:p>
            <a:r>
              <a:rPr lang="zh-CN" altLang="en-US" dirty="0"/>
              <a:t>常用的黑盒攻击防御策略有：</a:t>
            </a:r>
            <a:endParaRPr lang="zh-CN" altLang="en-US" dirty="0"/>
          </a:p>
          <a:p>
            <a:pPr lvl="1"/>
            <a:r>
              <a:rPr lang="zh-CN" altLang="en-US" dirty="0"/>
              <a:t>数据压缩：通过对输入数据进行压缩或者降维，在保证识别准确率的情况下提升模型对干扰攻击的鲁棒性</a:t>
            </a:r>
            <a:endParaRPr lang="zh-CN" altLang="en-US" dirty="0"/>
          </a:p>
          <a:p>
            <a:pPr lvl="1"/>
            <a:r>
              <a:rPr lang="zh-CN" altLang="en-US" dirty="0"/>
              <a:t>数据随机化：对训练数据进行随机缩放、增强等操作，提升模型的鲁棒性</a:t>
            </a:r>
            <a:endParaRPr lang="zh-CN" altLang="en-US" dirty="0"/>
          </a:p>
          <a:p>
            <a:pPr lvl="1"/>
            <a:r>
              <a:rPr lang="zh-CN" altLang="en-US" dirty="0"/>
              <a:t>训练额外的网络来判断训练数据是否为攻击样本</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基于策略的强化学习</a:t>
            </a:r>
            <a:endParaRPr lang="zh-CN" altLang="en-US" dirty="0"/>
          </a:p>
        </p:txBody>
      </p:sp>
      <p:sp>
        <p:nvSpPr>
          <p:cNvPr id="3" name="内容占位符 2"/>
          <p:cNvSpPr>
            <a:spLocks noGrp="1"/>
          </p:cNvSpPr>
          <p:nvPr>
            <p:ph idx="1"/>
          </p:nvPr>
        </p:nvSpPr>
        <p:spPr/>
        <p:txBody>
          <a:bodyPr>
            <a:normAutofit/>
          </a:bodyPr>
          <a:lstStyle/>
          <a:p>
            <a:r>
              <a:rPr lang="zh-CN" altLang="en-US" sz="2800" dirty="0"/>
              <a:t>基于价值的强化学习</a:t>
            </a:r>
            <a:r>
              <a:rPr lang="en-US" altLang="zh-CN" sz="2800" dirty="0"/>
              <a:t>:</a:t>
            </a:r>
            <a:r>
              <a:rPr lang="zh-CN" altLang="en-US" sz="2800" dirty="0"/>
              <a:t>以对价值函数或动作</a:t>
            </a:r>
            <a:r>
              <a:rPr lang="en-US" altLang="zh-CN" sz="2800" dirty="0"/>
              <a:t>-</a:t>
            </a:r>
            <a:r>
              <a:rPr lang="zh-CN" altLang="en-US" sz="2800" dirty="0"/>
              <a:t>价值函数的建模为核心。</a:t>
            </a:r>
            <a:endParaRPr lang="zh-CN" altLang="en-US" sz="2800" dirty="0"/>
          </a:p>
          <a:p>
            <a:r>
              <a:rPr lang="zh-CN" altLang="en-US" sz="2800" dirty="0"/>
              <a:t>基于策略的强化学习</a:t>
            </a:r>
            <a:r>
              <a:rPr lang="en-US" altLang="zh-CN" sz="2800" dirty="0"/>
              <a:t>:</a:t>
            </a:r>
            <a:r>
              <a:rPr lang="zh-CN" altLang="en-US" sz="2800" dirty="0"/>
              <a:t>直接参数化策略函数，求解参数化的策略函数的梯度。</a:t>
            </a:r>
            <a:endParaRPr lang="zh-CN" altLang="en-US" sz="2800" dirty="0"/>
          </a:p>
          <a:p>
            <a:r>
              <a:rPr lang="zh-CN" altLang="en-US" sz="2800" dirty="0"/>
              <a:t>策略函数的参数化可以表示为𝝅</a:t>
            </a:r>
            <a:r>
              <a:rPr lang="en-US" altLang="zh-CN" sz="2800" dirty="0"/>
              <a:t>_</a:t>
            </a:r>
            <a:r>
              <a:rPr lang="zh-CN" altLang="en-US" sz="2800" dirty="0"/>
              <a:t>𝜽 </a:t>
            </a:r>
            <a:r>
              <a:rPr lang="en-US" altLang="zh-CN" sz="2800" dirty="0"/>
              <a:t>(</a:t>
            </a:r>
            <a:r>
              <a:rPr lang="zh-CN" altLang="en-US" sz="2800" dirty="0"/>
              <a:t>𝒔</a:t>
            </a:r>
            <a:r>
              <a:rPr lang="en-US" altLang="zh-CN" sz="2800" dirty="0"/>
              <a:t>,</a:t>
            </a:r>
            <a:r>
              <a:rPr lang="zh-CN" altLang="en-US" sz="2800" dirty="0"/>
              <a:t>𝒂</a:t>
            </a:r>
            <a:r>
              <a:rPr lang="en-US" altLang="zh-CN" sz="2800" dirty="0"/>
              <a:t>)</a:t>
            </a:r>
            <a:r>
              <a:rPr lang="zh-CN" altLang="en-US" sz="2800" dirty="0"/>
              <a:t>，其中𝜽为一组参数，函数取值表示在状态𝒔下选择动作𝒂的概率。和</a:t>
            </a:r>
            <a:r>
              <a:rPr lang="en-US" altLang="zh-CN" sz="2800" dirty="0"/>
              <a:t>Q</a:t>
            </a:r>
            <a:r>
              <a:rPr lang="zh-CN" altLang="en-US" sz="2800" dirty="0"/>
              <a:t>学习的𝝐贪心策略相比，这种参数化的一个显著好处是：选择一个动作的概率是随着参数的改变而光滑变化的，实际上这种光滑性对算法收敛有更好的保证。</a:t>
            </a:r>
            <a:endParaRPr lang="zh-CN" altLang="en-US" sz="2800" dirty="0"/>
          </a:p>
          <a:p>
            <a:endParaRPr lang="zh-CN" altLang="en-US" sz="2800" dirty="0"/>
          </a:p>
          <a:p>
            <a:endParaRPr lang="zh-CN" altLang="en-US" sz="2800" dirty="0"/>
          </a:p>
          <a:p>
            <a:endParaRPr lang="zh-CN" alt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一、强化学习问题定义</a:t>
            </a:r>
            <a:endParaRPr lang="zh-CN" altLang="en-US" dirty="0"/>
          </a:p>
          <a:p>
            <a:r>
              <a:rPr lang="zh-CN" altLang="en-US" dirty="0"/>
              <a:t>二、基于价值的强化学习</a:t>
            </a:r>
            <a:endParaRPr lang="zh-CN" altLang="en-US" dirty="0"/>
          </a:p>
          <a:p>
            <a:r>
              <a:rPr lang="zh-CN" altLang="en-US" dirty="0"/>
              <a:t>三、基于策略的强化学习</a:t>
            </a:r>
            <a:endParaRPr lang="zh-CN" altLang="en-US" dirty="0"/>
          </a:p>
          <a:p>
            <a:r>
              <a:rPr lang="zh-CN" altLang="en-US" dirty="0">
                <a:solidFill>
                  <a:schemeClr val="accent1"/>
                </a:solidFill>
              </a:rPr>
              <a:t>四、深度强化学习的应用</a:t>
            </a:r>
            <a:endParaRPr lang="zh-CN" altLang="en-US" dirty="0">
              <a:solidFill>
                <a:schemeClr val="accent1"/>
              </a:solidFill>
            </a:endParaRPr>
          </a:p>
          <a:p>
            <a:endParaRPr lang="zh-CN" altLang="en-US" dirty="0"/>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00.xml><?xml version="1.0" encoding="utf-8"?>
<p:tagLst xmlns:p="http://schemas.openxmlformats.org/presentationml/2006/main">
  <p:tag name="RAINPROBLEMTYPE" val="ProblemTypeMarker"/>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TYPE" val="ProblemTypeMarker"/>
</p:tagLst>
</file>

<file path=ppt/tags/tag103.xml><?xml version="1.0" encoding="utf-8"?>
<p:tagLst xmlns:p="http://schemas.openxmlformats.org/presentationml/2006/main">
  <p:tag name="RAINPROBLEM" val="ProblemSetting"/>
  <p:tag name="RAINPROBLEMTYPE" val="MultipleChoice"/>
</p:tagLst>
</file>

<file path=ppt/tags/tag104.xml><?xml version="1.0" encoding="utf-8"?>
<p:tagLst xmlns:p="http://schemas.openxmlformats.org/presentationml/2006/main">
  <p:tag name="RAINPROBLEM" val="MultipleChoice"/>
  <p:tag name="PROBLEMSCORE" val="1.0"/>
</p:tagLst>
</file>

<file path=ppt/tags/tag105.xml><?xml version="1.0" encoding="utf-8"?>
<p:tagLst xmlns:p="http://schemas.openxmlformats.org/presentationml/2006/main">
  <p:tag name="RAINPROBLEM" val="ProblemSubmit"/>
  <p:tag name="RAINPROBLEMTYPE" val="ShortAnswer"/>
</p:tagLst>
</file>

<file path=ppt/tags/tag106.xml><?xml version="1.0" encoding="utf-8"?>
<p:tagLst xmlns:p="http://schemas.openxmlformats.org/presentationml/2006/main">
  <p:tag name="RAINPROBLEMTYPE" val="ProblemTypeMarker"/>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Submit"/>
  <p:tag name="RAINPROBLEMTYPE" val="MultipleChoice"/>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 val="ProblemSetting"/>
  <p:tag name="RAINPROBLEMTYPE" val="ShortAnswer"/>
</p:tagLst>
</file>

<file path=ppt/tags/tag112.xml><?xml version="1.0" encoding="utf-8"?>
<p:tagLst xmlns:p="http://schemas.openxmlformats.org/presentationml/2006/main">
  <p:tag name="RAINPROBLEM" val="ShortAnswer"/>
  <p:tag name="PROBLEMSCORE" val="4.0"/>
  <p:tag name="PROBLEMVOICEALLOWED" val="False"/>
</p:tagLst>
</file>

<file path=ppt/tags/tag113.xml><?xml version="1.0" encoding="utf-8"?>
<p:tagLst xmlns:p="http://schemas.openxmlformats.org/presentationml/2006/main">
  <p:tag name="RAINPROBLEM" val="ProblemSubmit"/>
  <p:tag name="RAINPROBLEMTYPE" val="ShortAnswer"/>
</p:tagLst>
</file>

<file path=ppt/tags/tag114.xml><?xml version="1.0" encoding="utf-8"?>
<p:tagLst xmlns:p="http://schemas.openxmlformats.org/presentationml/2006/main">
  <p:tag name="RAINPROBLEMTYPE" val="ProblemTypeMarker"/>
</p:tagLst>
</file>

<file path=ppt/tags/tag115.xml><?xml version="1.0" encoding="utf-8"?>
<p:tagLst xmlns:p="http://schemas.openxmlformats.org/presentationml/2006/main">
  <p:tag name="RAINPROBLEMTYPE" val="ProblemTypeMarker"/>
</p:tagLst>
</file>

<file path=ppt/tags/tag116.xml><?xml version="1.0" encoding="utf-8"?>
<p:tagLst xmlns:p="http://schemas.openxmlformats.org/presentationml/2006/main">
  <p:tag name="RAINPROBLEMTYPE" val="ProblemTypeMarker"/>
</p:tagLst>
</file>

<file path=ppt/tags/tag117.xml><?xml version="1.0" encoding="utf-8"?>
<p:tagLst xmlns:p="http://schemas.openxmlformats.org/presentationml/2006/main">
  <p:tag name="RAINPROBLEMTYPE" val="ProblemTypeMarker"/>
</p:tagLst>
</file>

<file path=ppt/tags/tag118.xml><?xml version="1.0" encoding="utf-8"?>
<p:tagLst xmlns:p="http://schemas.openxmlformats.org/presentationml/2006/main">
  <p:tag name="RAINPROBLEMTYPE" val="ProblemTypeMarker"/>
</p:tagLst>
</file>

<file path=ppt/tags/tag119.xml><?xml version="1.0" encoding="utf-8"?>
<p:tagLst xmlns:p="http://schemas.openxmlformats.org/presentationml/2006/main">
  <p:tag name="RAINPROBLEM" val="ProblemSetting"/>
  <p:tag name="RAINPROBLEMTYPE" val="ShortAnswer"/>
</p:tagLst>
</file>

<file path=ppt/tags/tag12.xml><?xml version="1.0" encoding="utf-8"?>
<p:tagLst xmlns:p="http://schemas.openxmlformats.org/presentationml/2006/main">
  <p:tag name="RAINPROBLEMTYPE" val="ProblemTypeMarker"/>
</p:tagLst>
</file>

<file path=ppt/tags/tag120.xml><?xml version="1.0" encoding="utf-8"?>
<p:tagLst xmlns:p="http://schemas.openxmlformats.org/presentationml/2006/main">
  <p:tag name="RAINPROBLEM" val="ShortAnswer"/>
  <p:tag name="PROBLEMSCORE" val="4.0"/>
  <p:tag name="PROBLEMVOICEALLOWED" val="False"/>
</p:tagLst>
</file>

<file path=ppt/tags/tag121.xml><?xml version="1.0" encoding="utf-8"?>
<p:tagLst xmlns:p="http://schemas.openxmlformats.org/presentationml/2006/main">
  <p:tag name="RAINPROBLEM" val="ProblemBody"/>
</p:tagLst>
</file>

<file path=ppt/tags/tag122.xml><?xml version="1.0" encoding="utf-8"?>
<p:tagLst xmlns:p="http://schemas.openxmlformats.org/presentationml/2006/main">
  <p:tag name="RAINPROBLEM" val="ProblemItem"/>
</p:tagLst>
</file>

<file path=ppt/tags/tag123.xml><?xml version="1.0" encoding="utf-8"?>
<p:tagLst xmlns:p="http://schemas.openxmlformats.org/presentationml/2006/main">
  <p:tag name="RAINPROBLEM" val="ProblemItem"/>
</p:tagLst>
</file>

<file path=ppt/tags/tag124.xml><?xml version="1.0" encoding="utf-8"?>
<p:tagLst xmlns:p="http://schemas.openxmlformats.org/presentationml/2006/main">
  <p:tag name="RAINPROBLEM" val="ProblemItem"/>
</p:tagLst>
</file>

<file path=ppt/tags/tag125.xml><?xml version="1.0" encoding="utf-8"?>
<p:tagLst xmlns:p="http://schemas.openxmlformats.org/presentationml/2006/main">
  <p:tag name="RAINPROBLEM" val="ProblemItem"/>
</p:tagLst>
</file>

<file path=ppt/tags/tag126.xml><?xml version="1.0" encoding="utf-8"?>
<p:tagLst xmlns:p="http://schemas.openxmlformats.org/presentationml/2006/main">
  <p:tag name="RAINPROBLEM" val="ProblemBullet"/>
  <p:tag name="RAINPROBLEMTYPE" val="MultipleChoice"/>
  <p:tag name="RAINBULLET" val="Wrong"/>
</p:tagLst>
</file>

<file path=ppt/tags/tag127.xml><?xml version="1.0" encoding="utf-8"?>
<p:tagLst xmlns:p="http://schemas.openxmlformats.org/presentationml/2006/main">
  <p:tag name="RAINPROBLEM" val="ProblemBullet"/>
  <p:tag name="RAINPROBLEMTYPE" val="MultipleChoice"/>
  <p:tag name="RAINBULLET" val="Wrong"/>
</p:tagLst>
</file>

<file path=ppt/tags/tag128.xml><?xml version="1.0" encoding="utf-8"?>
<p:tagLst xmlns:p="http://schemas.openxmlformats.org/presentationml/2006/main">
  <p:tag name="RAINPROBLEM" val="ProblemBullet"/>
  <p:tag name="RAINPROBLEMTYPE" val="MultipleChoice"/>
  <p:tag name="RAINBULLET" val="Wrong"/>
</p:tagLst>
</file>

<file path=ppt/tags/tag129.xml><?xml version="1.0" encoding="utf-8"?>
<p:tagLst xmlns:p="http://schemas.openxmlformats.org/presentationml/2006/main">
  <p:tag name="RAINPROBLEM" val="ProblemBullet"/>
  <p:tag name="RAINPROBLEMTYPE" val="MultipleChoice"/>
  <p:tag name="RAINBULLET" val="Correct"/>
</p:tagLst>
</file>

<file path=ppt/tags/tag13.xml><?xml version="1.0" encoding="utf-8"?>
<p:tagLst xmlns:p="http://schemas.openxmlformats.org/presentationml/2006/main">
  <p:tag name="RAINPROBLEMTYPE" val="ProblemTypeMarker"/>
</p:tagLst>
</file>

<file path=ppt/tags/tag130.xml><?xml version="1.0" encoding="utf-8"?>
<p:tagLst xmlns:p="http://schemas.openxmlformats.org/presentationml/2006/main">
  <p:tag name="RAINPROBLEM" val="ProblemSubmit"/>
  <p:tag name="RAINPROBLEMTYPE" val="MultipleChoice"/>
</p:tagLst>
</file>

<file path=ppt/tags/tag131.xml><?xml version="1.0" encoding="utf-8"?>
<p:tagLst xmlns:p="http://schemas.openxmlformats.org/presentationml/2006/main">
  <p:tag name="RAINPROBLEMTYPE" val="ProblemTypeMarker"/>
</p:tagLst>
</file>

<file path=ppt/tags/tag132.xml><?xml version="1.0" encoding="utf-8"?>
<p:tagLst xmlns:p="http://schemas.openxmlformats.org/presentationml/2006/main">
  <p:tag name="RAINPROBLEMTYPE" val="ProblemTypeMarker"/>
</p:tagLst>
</file>

<file path=ppt/tags/tag133.xml><?xml version="1.0" encoding="utf-8"?>
<p:tagLst xmlns:p="http://schemas.openxmlformats.org/presentationml/2006/main">
  <p:tag name="RAINPROBLEMTYPE" val="ProblemTypeMarker"/>
</p:tagLst>
</file>

<file path=ppt/tags/tag134.xml><?xml version="1.0" encoding="utf-8"?>
<p:tagLst xmlns:p="http://schemas.openxmlformats.org/presentationml/2006/main">
  <p:tag name="RAINPROBLEMTYPE" val="ProblemTypeMarker"/>
</p:tagLst>
</file>

<file path=ppt/tags/tag135.xml><?xml version="1.0" encoding="utf-8"?>
<p:tagLst xmlns:p="http://schemas.openxmlformats.org/presentationml/2006/main">
  <p:tag name="RAINPROBLEMTYPE" val="ProblemTypeMarker"/>
</p:tagLst>
</file>

<file path=ppt/tags/tag136.xml><?xml version="1.0" encoding="utf-8"?>
<p:tagLst xmlns:p="http://schemas.openxmlformats.org/presentationml/2006/main">
  <p:tag name="RAINPROBLEM" val="ProblemSetting"/>
  <p:tag name="RAINPROBLEMTYPE" val="MultipleChoice"/>
</p:tagLst>
</file>

<file path=ppt/tags/tag137.xml><?xml version="1.0" encoding="utf-8"?>
<p:tagLst xmlns:p="http://schemas.openxmlformats.org/presentationml/2006/main">
  <p:tag name="RAINPROBLEM" val="MultipleChoice"/>
  <p:tag name="PROBLEMSCORE" val="1.0"/>
</p:tagLst>
</file>

<file path=ppt/tags/tag138.xml><?xml version="1.0" encoding="utf-8"?>
<p:tagLst xmlns:p="http://schemas.openxmlformats.org/presentationml/2006/main">
  <p:tag name="RAINPROBLEM" val="ProblemBody"/>
</p:tagLst>
</file>

<file path=ppt/tags/tag139.xml><?xml version="1.0" encoding="utf-8"?>
<p:tagLst xmlns:p="http://schemas.openxmlformats.org/presentationml/2006/main">
  <p:tag name="RAINPROBLEM" val="ProblemSubmit"/>
  <p:tag name="RAINPROBLEMTYPE" val="FillBlank"/>
</p:tagLst>
</file>

<file path=ppt/tags/tag14.xml><?xml version="1.0" encoding="utf-8"?>
<p:tagLst xmlns:p="http://schemas.openxmlformats.org/presentationml/2006/main">
  <p:tag name="RAINPROBLEMTYPE" val="ProblemTypeMarker"/>
</p:tagLst>
</file>

<file path=ppt/tags/tag140.xml><?xml version="1.0" encoding="utf-8"?>
<p:tagLst xmlns:p="http://schemas.openxmlformats.org/presentationml/2006/main">
  <p:tag name="PRODUCTVERSIONTIP3" val="PRODUCTVERSIONTIP3"/>
</p:tagLst>
</file>

<file path=ppt/tags/tag141.xml><?xml version="1.0" encoding="utf-8"?>
<p:tagLst xmlns:p="http://schemas.openxmlformats.org/presentationml/2006/main">
  <p:tag name="RAINPROBLEMTYPE" val="ProblemTypeMarker"/>
</p:tagLst>
</file>

<file path=ppt/tags/tag142.xml><?xml version="1.0" encoding="utf-8"?>
<p:tagLst xmlns:p="http://schemas.openxmlformats.org/presentationml/2006/main">
  <p:tag name="RAINPROBLEMTYPE" val="ProblemTypeMarker"/>
</p:tagLst>
</file>

<file path=ppt/tags/tag143.xml><?xml version="1.0" encoding="utf-8"?>
<p:tagLst xmlns:p="http://schemas.openxmlformats.org/presentationml/2006/main">
  <p:tag name="RAINPROBLEMTYPE" val="ProblemTypeMarker"/>
</p:tagLst>
</file>

<file path=ppt/tags/tag144.xml><?xml version="1.0" encoding="utf-8"?>
<p:tagLst xmlns:p="http://schemas.openxmlformats.org/presentationml/2006/main">
  <p:tag name="RAINPROBLEMTYPE" val="ProblemTypeMarker"/>
</p:tagLst>
</file>

<file path=ppt/tags/tag145.xml><?xml version="1.0" encoding="utf-8"?>
<p:tagLst xmlns:p="http://schemas.openxmlformats.org/presentationml/2006/main">
  <p:tag name="RAINPROBLEMTYPE" val="ProblemTypeMarker"/>
</p:tagLst>
</file>

<file path=ppt/tags/tag146.xml><?xml version="1.0" encoding="utf-8"?>
<p:tagLst xmlns:p="http://schemas.openxmlformats.org/presentationml/2006/main">
  <p:tag name="RAINPROBLEM" val="ProblemSetting"/>
  <p:tag name="RAINPROBLEMTYPE" val="FillBlank"/>
</p:tagLst>
</file>

<file path=ppt/tags/tag147.xml><?xml version="1.0" encoding="utf-8"?>
<p:tagLst xmlns:p="http://schemas.openxmlformats.org/presentationml/2006/main">
  <p:tag name="RAINPROBLEM" val="FillBlank"/>
  <p:tag name="PROBLEMBLANKKEYWORD" val="填空"/>
  <p:tag name="PROBLEMBLANKORDER" val="true"/>
  <p:tag name="PROBLEMSCORE" val="3.0"/>
  <p:tag name="PROBLEMBLANK" val="[{&quot;num&quot;:1,&quot;caseSensitive&quot;:false,&quot;fuzzyMatch&quot;:true,&quot;Score&quot;:1.0,&quot;answers&quot;:[&quot;非合作&quot;]},{&quot;num&quot;:2,&quot;caseSensitive&quot;:false,&quot;fuzzyMatch&quot;:true,&quot;Score&quot;:1.0,&quot;answers&quot;:[&quot;不完全信息&quot;]},{&quot;num&quot;:3,&quot;caseSensitive&quot;:false,&quot;fuzzyMatch&quot;:true,&quot;Score&quot;:1.0,&quot;answers&quot;:[&quot;静态&quot;]}]"/>
</p:tagLst>
</file>

<file path=ppt/tags/tag148.xml><?xml version="1.0" encoding="utf-8"?>
<p:tagLst xmlns:p="http://schemas.openxmlformats.org/presentationml/2006/main">
  <p:tag name="COMMONDATA" val="eyJoZGlkIjoiYTc2ZGZiNzZiNDVlOGViOWVmM2JhOTY0NGJkNjUyYzgifQ=="/>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Bullet"/>
  <p:tag name="RAINPROBLEMTYPE" val="MultipleChoice"/>
  <p:tag name="RAINBULLET" val="Wrong"/>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Bullet"/>
  <p:tag name="RAINPROBLEMTYPE" val="MultipleChoice"/>
  <p:tag name="RAINBULLET" val="Wrong"/>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Bullet"/>
  <p:tag name="RAINPROBLEMTYPE" val="MultipleChoice"/>
  <p:tag name="RAINBULLET" val="Wrong"/>
</p:tagLst>
</file>

<file path=ppt/tags/tag46.xml><?xml version="1.0" encoding="utf-8"?>
<p:tagLst xmlns:p="http://schemas.openxmlformats.org/presentationml/2006/main">
  <p:tag name="RAINPROBLEM" val="ProblemSubmit"/>
  <p:tag name="RAINPROBLEMTYPE" val="MultipleChoice"/>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 val="ProblemSetting"/>
  <p:tag name="RAINPROBLEMTYPE" val="MultipleChoice"/>
</p:tagLst>
</file>

<file path=ppt/tags/tag53.xml><?xml version="1.0" encoding="utf-8"?>
<p:tagLst xmlns:p="http://schemas.openxmlformats.org/presentationml/2006/main">
  <p:tag name="RAINPROBLEM" val="MultipleChoice"/>
  <p:tag name="PROBLEMSCORE" val="1.0"/>
</p:tagLst>
</file>

<file path=ppt/tags/tag54.xml><?xml version="1.0" encoding="utf-8"?>
<p:tagLst xmlns:p="http://schemas.openxmlformats.org/presentationml/2006/main">
  <p:tag name="RAINPROBLEM" val="ProblemBody"/>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Bullet"/>
  <p:tag name="RAINPROBLEMTYPE" val="MultipleChoice"/>
  <p:tag name="RAINBULLET" val="Correct"/>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Bullet"/>
  <p:tag name="RAINPROBLEMTYPE" val="MultipleChoice"/>
  <p:tag name="RAINBULLET" val="Wrong"/>
</p:tagLst>
</file>

<file path=ppt/tags/tag63.xml><?xml version="1.0" encoding="utf-8"?>
<p:tagLst xmlns:p="http://schemas.openxmlformats.org/presentationml/2006/main">
  <p:tag name="RAINPROBLEM" val="ProblemSubmit"/>
  <p:tag name="RAINPROBLEMTYPE" val="MultipleChoice"/>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 val="ProblemSetting"/>
  <p:tag name="RAINPROBLEMTYPE" val="MultipleChoice"/>
</p:tagLst>
</file>

<file path=ppt/tags/tag7.xml><?xml version="1.0" encoding="utf-8"?>
<p:tagLst xmlns:p="http://schemas.openxmlformats.org/presentationml/2006/main">
  <p:tag name="RAINPROBLEM" val="ProblemBullet"/>
  <p:tag name="RAINPROBLEMTYPE" val="MultipleChoice"/>
  <p:tag name="RAINBULLET" val="Correct"/>
</p:tagLst>
</file>

<file path=ppt/tags/tag70.xml><?xml version="1.0" encoding="utf-8"?>
<p:tagLst xmlns:p="http://schemas.openxmlformats.org/presentationml/2006/main">
  <p:tag name="RAINPROBLEM" val="MultipleChoice"/>
  <p:tag name="PROBLEMSCORE" val="1.0"/>
</p:tagLst>
</file>

<file path=ppt/tags/tag71.xml><?xml version="1.0" encoding="utf-8"?>
<p:tagLst xmlns:p="http://schemas.openxmlformats.org/presentationml/2006/main">
  <p:tag name="RAINPROBLEM" val="ProblemBody"/>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Item"/>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Item"/>
</p:tagLst>
</file>

<file path=ppt/tags/tag76.xml><?xml version="1.0" encoding="utf-8"?>
<p:tagLst xmlns:p="http://schemas.openxmlformats.org/presentationml/2006/main">
  <p:tag name="RAINPROBLEM" val="ProblemBullet"/>
  <p:tag name="RAINPROBLEMTYPE" val="MultipleChoice"/>
  <p:tag name="RAINBULLET" val="Wrong"/>
</p:tagLst>
</file>

<file path=ppt/tags/tag77.xml><?xml version="1.0" encoding="utf-8"?>
<p:tagLst xmlns:p="http://schemas.openxmlformats.org/presentationml/2006/main">
  <p:tag name="RAINPROBLEM" val="ProblemBullet"/>
  <p:tag name="RAINPROBLEMTYPE" val="MultipleChoice"/>
  <p:tag name="RAINBULLET" val="Correct"/>
</p:tagLst>
</file>

<file path=ppt/tags/tag78.xml><?xml version="1.0" encoding="utf-8"?>
<p:tagLst xmlns:p="http://schemas.openxmlformats.org/presentationml/2006/main">
  <p:tag name="RAINPROBLEM" val="ProblemBullet"/>
  <p:tag name="RAINPROBLEMTYPE" val="MultipleChoice"/>
  <p:tag name="RAINBULLET" val="Wrong"/>
</p:tagLst>
</file>

<file path=ppt/tags/tag79.xml><?xml version="1.0" encoding="utf-8"?>
<p:tagLst xmlns:p="http://schemas.openxmlformats.org/presentationml/2006/main">
  <p:tag name="RAINPROBLEM" val="ProblemBullet"/>
  <p:tag name="RAINPROBLEMTYPE" val="MultipleChoice"/>
  <p:tag name="RAINBULLET" val="Wrong"/>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 val="ProblemSubmit"/>
  <p:tag name="RAINPROBLEMTYPE" val="MultipleChoice"/>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TYPE" val="ProblemTypeMarker"/>
</p:tagLst>
</file>

<file path=ppt/tags/tag86.xml><?xml version="1.0" encoding="utf-8"?>
<p:tagLst xmlns:p="http://schemas.openxmlformats.org/presentationml/2006/main">
  <p:tag name="RAINPROBLEM" val="ProblemSetting"/>
  <p:tag name="RAINPROBLEMTYPE" val="MultipleChoice"/>
</p:tagLst>
</file>

<file path=ppt/tags/tag87.xml><?xml version="1.0" encoding="utf-8"?>
<p:tagLst xmlns:p="http://schemas.openxmlformats.org/presentationml/2006/main">
  <p:tag name="RAINPROBLEM" val="MultipleChoice"/>
  <p:tag name="PROBLEMSCORE" val="1.0"/>
</p:tagLst>
</file>

<file path=ppt/tags/tag88.xml><?xml version="1.0" encoding="utf-8"?>
<p:tagLst xmlns:p="http://schemas.openxmlformats.org/presentationml/2006/main">
  <p:tag name="RAINPROBLEM" val="ProblemBody"/>
</p:tagLst>
</file>

<file path=ppt/tags/tag89.xml><?xml version="1.0" encoding="utf-8"?>
<p:tagLst xmlns:p="http://schemas.openxmlformats.org/presentationml/2006/main">
  <p:tag name="RAINPROBLEM" val="ProblemItem"/>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 val="ProblemItem"/>
</p:tagLst>
</file>

<file path=ppt/tags/tag91.xml><?xml version="1.0" encoding="utf-8"?>
<p:tagLst xmlns:p="http://schemas.openxmlformats.org/presentationml/2006/main">
  <p:tag name="RAINPROBLEM" val="ProblemItem"/>
</p:tagLst>
</file>

<file path=ppt/tags/tag92.xml><?xml version="1.0" encoding="utf-8"?>
<p:tagLst xmlns:p="http://schemas.openxmlformats.org/presentationml/2006/main">
  <p:tag name="RAINPROBLEM" val="ProblemItem"/>
</p:tagLst>
</file>

<file path=ppt/tags/tag93.xml><?xml version="1.0" encoding="utf-8"?>
<p:tagLst xmlns:p="http://schemas.openxmlformats.org/presentationml/2006/main">
  <p:tag name="RAINPROBLEM" val="ProblemBullet"/>
  <p:tag name="RAINPROBLEMTYPE" val="MultipleChoice"/>
  <p:tag name="RAINBULLET" val="Wrong"/>
</p:tagLst>
</file>

<file path=ppt/tags/tag94.xml><?xml version="1.0" encoding="utf-8"?>
<p:tagLst xmlns:p="http://schemas.openxmlformats.org/presentationml/2006/main">
  <p:tag name="RAINPROBLEM" val="ProblemBullet"/>
  <p:tag name="RAINPROBLEMTYPE" val="MultipleChoice"/>
  <p:tag name="RAINBULLET" val="Wrong"/>
</p:tagLst>
</file>

<file path=ppt/tags/tag95.xml><?xml version="1.0" encoding="utf-8"?>
<p:tagLst xmlns:p="http://schemas.openxmlformats.org/presentationml/2006/main">
  <p:tag name="RAINPROBLEM" val="ProblemBullet"/>
  <p:tag name="RAINPROBLEMTYPE" val="MultipleChoice"/>
  <p:tag name="RAINBULLET" val="Correct"/>
</p:tagLst>
</file>

<file path=ppt/tags/tag96.xml><?xml version="1.0" encoding="utf-8"?>
<p:tagLst xmlns:p="http://schemas.openxmlformats.org/presentationml/2006/main">
  <p:tag name="RAINPROBLEM" val="ProblemBullet"/>
  <p:tag name="RAINPROBLEMTYPE" val="MultipleChoice"/>
  <p:tag name="RAINBULLET" val="Wrong"/>
</p:tagLst>
</file>

<file path=ppt/tags/tag97.xml><?xml version="1.0" encoding="utf-8"?>
<p:tagLst xmlns:p="http://schemas.openxmlformats.org/presentationml/2006/main">
  <p:tag name="RAINPROBLEM" val="ProblemSubmit"/>
  <p:tag name="RAINPROBLEMTYPE" val="MultipleChoice"/>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13328</Words>
  <Application>WPS 演示</Application>
  <PresentationFormat>宽屏</PresentationFormat>
  <Paragraphs>1297</Paragraphs>
  <Slides>77</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77</vt:i4>
      </vt:variant>
    </vt:vector>
  </HeadingPairs>
  <TitlesOfParts>
    <vt:vector size="93" baseType="lpstr">
      <vt:lpstr>Arial</vt:lpstr>
      <vt:lpstr>宋体</vt:lpstr>
      <vt:lpstr>Wingdings</vt:lpstr>
      <vt:lpstr>Calibri</vt:lpstr>
      <vt:lpstr>黑体</vt:lpstr>
      <vt:lpstr>华文楷体</vt:lpstr>
      <vt:lpstr>华文新魏</vt:lpstr>
      <vt:lpstr>Times New Roman</vt:lpstr>
      <vt:lpstr>Cambria Math</vt:lpstr>
      <vt:lpstr>Cambria Math</vt:lpstr>
      <vt:lpstr>微软雅黑</vt:lpstr>
      <vt:lpstr>Arial Unicode MS</vt:lpstr>
      <vt:lpstr>楷体</vt:lpstr>
      <vt:lpstr>BatangChe</vt:lpstr>
      <vt:lpstr>Segoe Print</vt:lpstr>
      <vt:lpstr>Office Theme</vt:lpstr>
      <vt:lpstr>人工智能博弈</vt:lpstr>
      <vt:lpstr>用神经网络拟合(行动)价值函数：Deep Q-learning</vt:lpstr>
      <vt:lpstr>用神经网络拟合(行动)价值函数：Deep Q-learning</vt:lpstr>
      <vt:lpstr>深度Q学习的两个不稳定因素</vt:lpstr>
      <vt:lpstr>经验重现(Experience Replay)</vt:lpstr>
      <vt:lpstr>目标网络(Target Network)</vt:lpstr>
      <vt:lpstr>提纲</vt:lpstr>
      <vt:lpstr>基于策略的强化学习</vt:lpstr>
      <vt:lpstr>提纲</vt:lpstr>
      <vt:lpstr>深度Q学习的应用实例: 围棋博弈</vt:lpstr>
      <vt:lpstr>深度Q学习的应用实例: 围棋博弈</vt:lpstr>
      <vt:lpstr>深度Q学习的应用实例: 雅达利游戏</vt:lpstr>
      <vt:lpstr>博弈对抗的算法例子</vt:lpstr>
      <vt:lpstr>强化学习的分类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博弈论的诞生：中国古代博弈思想</vt:lpstr>
      <vt:lpstr>博弈论的诞生：田忌赛马</vt:lpstr>
      <vt:lpstr>博弈论的诞生：现代博弈论的建立</vt:lpstr>
      <vt:lpstr>博弈论的相关概念：博弈的要素</vt:lpstr>
      <vt:lpstr>博弈论的相关概念：研究范式</vt:lpstr>
      <vt:lpstr>博弈论的相关概念：囚徒困境 (prisoner’s dilemma) </vt:lpstr>
      <vt:lpstr>PowerPoint 演示文稿</vt:lpstr>
      <vt:lpstr>博弈论的相关概念：囚徒困境 (prisoner’s dilemma) </vt:lpstr>
      <vt:lpstr>博弈论的相关概念：博弈的分类</vt:lpstr>
      <vt:lpstr>PowerPoint 演示文稿</vt:lpstr>
      <vt:lpstr>博弈论的相关概念：纳什均衡</vt:lpstr>
      <vt:lpstr>博弈论的相关概念：混合策略下纳什均衡的例子</vt:lpstr>
      <vt:lpstr>博弈论的相关概念：混合策略下纳什均衡的例子</vt:lpstr>
      <vt:lpstr>博弈论的相关概念：混合策略下纳什均衡的例子</vt:lpstr>
      <vt:lpstr>博弈论的相关概念：混合策略下纳什均衡的例子</vt:lpstr>
      <vt:lpstr>博弈论的相关概念：混合策略下纳什均衡的例子</vt:lpstr>
      <vt:lpstr>博弈论与计算机科学</vt:lpstr>
      <vt:lpstr>博弈策略求解</vt:lpstr>
      <vt:lpstr>博弈策略求解</vt:lpstr>
      <vt:lpstr>遗憾最小化算法 (Regret Minimization) ：若干定义</vt:lpstr>
      <vt:lpstr>遗憾最小化算法：最佳反应策略与纳什均衡</vt:lpstr>
      <vt:lpstr>遗憾最小化算法：策略选择</vt:lpstr>
      <vt:lpstr>遗憾最小化算法：石头-剪刀-布的例子</vt:lpstr>
      <vt:lpstr>遗憾最小化算法：石头-剪刀-布的例子</vt:lpstr>
      <vt:lpstr>博弈规则的设计</vt:lpstr>
      <vt:lpstr>双边匹配算法</vt:lpstr>
      <vt:lpstr>单边匹配算法</vt:lpstr>
      <vt:lpstr>最大交易圈算法：室友匹配问题</vt:lpstr>
      <vt:lpstr>最大交易圈算法：室友匹配问题</vt:lpstr>
      <vt:lpstr>基于人工智能的信息安全技术：加密协议</vt:lpstr>
      <vt:lpstr>基于人工智能的信息安全技术：数字水印</vt:lpstr>
      <vt:lpstr>人工智能的安全：数据安全与模型安全</vt:lpstr>
      <vt:lpstr>人工智能的安全：数据安全与模型安全</vt:lpstr>
      <vt:lpstr>人工智能的安全：对模型的攻击</vt:lpstr>
      <vt:lpstr>对抗样本的生成：白盒攻击</vt:lpstr>
      <vt:lpstr>对抗样本的生成：白盒攻击</vt:lpstr>
      <vt:lpstr>白盒攻击的防御策略：生成对抗网络</vt:lpstr>
      <vt:lpstr>白盒攻击的防御策略：判别网络训练过程</vt:lpstr>
      <vt:lpstr>白盒攻击的防御策略：判别网络训练过程</vt:lpstr>
      <vt:lpstr>白盒攻击的防御策略：对抗样本生成网络训练过程</vt:lpstr>
      <vt:lpstr>白盒攻击的防御策略：生成网络训练过程</vt:lpstr>
      <vt:lpstr>生成对抗网络</vt:lpstr>
      <vt:lpstr>生成对抗网络</vt:lpstr>
      <vt:lpstr>生成对抗网络</vt:lpstr>
      <vt:lpstr>生成对抗网络</vt:lpstr>
      <vt:lpstr>生成对抗网络</vt:lpstr>
      <vt:lpstr>对抗样本的生成：无针对攻击 (Non-Targeted Attack) </vt:lpstr>
      <vt:lpstr>对抗样本的生成：无针对攻击 (Non-Targeted Attack) </vt:lpstr>
      <vt:lpstr>对抗样本的生成：无针对攻击 (Non-Targeted Attack) </vt:lpstr>
      <vt:lpstr>对抗样本的生成：有针对攻击 (Targeted Attack) </vt:lpstr>
      <vt:lpstr>对抗样本的生成：有针对攻击 (Targeted Attack) </vt:lpstr>
      <vt:lpstr>对抗样本的生成：有针对攻击 (Targeted Attack) </vt:lpstr>
      <vt:lpstr>黑盒攻击的防御策略</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870</cp:revision>
  <dcterms:created xsi:type="dcterms:W3CDTF">2019-08-31T02:02:00Z</dcterms:created>
  <dcterms:modified xsi:type="dcterms:W3CDTF">2022-05-17T09:37:43Z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2052-11.1.0.11691</vt:lpwstr>
  </property>
  <property fmtid="{D5CDD505-2E9C-101B-9397-08002B2CF9AE}" pid="5" name="ICV">
    <vt:lpwstr>FA3E947BB8AD4C24BEAA484195523592</vt:lpwstr>
  </property>
</Properties>
</file>